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59" r:id="rId4"/>
    <p:sldId id="270" r:id="rId5"/>
    <p:sldId id="260" r:id="rId6"/>
    <p:sldId id="261" r:id="rId7"/>
    <p:sldId id="267" r:id="rId8"/>
    <p:sldId id="262" r:id="rId9"/>
    <p:sldId id="268" r:id="rId10"/>
    <p:sldId id="264" r:id="rId11"/>
    <p:sldId id="271" r:id="rId12"/>
    <p:sldId id="263" r:id="rId13"/>
    <p:sldId id="265" r:id="rId14"/>
    <p:sldId id="272"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3" autoAdjust="0"/>
    <p:restoredTop sz="95214" autoAdjust="0"/>
  </p:normalViewPr>
  <p:slideViewPr>
    <p:cSldViewPr snapToGrid="0">
      <p:cViewPr varScale="1">
        <p:scale>
          <a:sx n="81" d="100"/>
          <a:sy n="81"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2385A-A459-443E-9548-A264571FA2F5}" type="datetimeFigureOut">
              <a:rPr lang="en-US" smtClean="0"/>
              <a:t>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5AAD0-5522-416E-BE8D-D22D8F898F4D}" type="slidenum">
              <a:rPr lang="en-US" smtClean="0"/>
              <a:t>‹#›</a:t>
            </a:fld>
            <a:endParaRPr lang="en-US"/>
          </a:p>
        </p:txBody>
      </p:sp>
    </p:spTree>
    <p:extLst>
      <p:ext uri="{BB962C8B-B14F-4D97-AF65-F5344CB8AC3E}">
        <p14:creationId xmlns:p14="http://schemas.microsoft.com/office/powerpoint/2010/main" val="2552422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a:t>
            </a:r>
            <a:r>
              <a:rPr lang="en-US" altLang="zh-CN" dirty="0"/>
              <a:t>e</a:t>
            </a:r>
            <a:r>
              <a:rPr lang="en-US" dirty="0"/>
              <a:t>, we introduce what’s the Latent Dirichlet Allocation and how we use it in our image segmentation problem. We assume that every image is composed of many categories and for each categories, there are exist distribution over the different image features. </a:t>
            </a:r>
          </a:p>
        </p:txBody>
      </p:sp>
      <p:sp>
        <p:nvSpPr>
          <p:cNvPr id="4" name="Slide Number Placeholder 3"/>
          <p:cNvSpPr>
            <a:spLocks noGrp="1"/>
          </p:cNvSpPr>
          <p:nvPr>
            <p:ph type="sldNum" sz="quarter" idx="5"/>
          </p:nvPr>
        </p:nvSpPr>
        <p:spPr/>
        <p:txBody>
          <a:bodyPr/>
          <a:lstStyle/>
          <a:p>
            <a:fld id="{0E35AAD0-5522-416E-BE8D-D22D8F898F4D}" type="slidenum">
              <a:rPr lang="en-US" smtClean="0"/>
              <a:t>4</a:t>
            </a:fld>
            <a:endParaRPr lang="en-US"/>
          </a:p>
        </p:txBody>
      </p:sp>
    </p:spTree>
    <p:extLst>
      <p:ext uri="{BB962C8B-B14F-4D97-AF65-F5344CB8AC3E}">
        <p14:creationId xmlns:p14="http://schemas.microsoft.com/office/powerpoint/2010/main" val="200699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framework of image segmentation with point-level supervised learning is shown in above.. Initially, the CNN model is per-trained with only original sparse labels. </a:t>
            </a:r>
          </a:p>
          <a:p>
            <a:r>
              <a:rPr lang="en-US" dirty="0"/>
              <a:t>Then we use LDA model to find the latent distribution of the different categories according to the features extracted</a:t>
            </a:r>
          </a:p>
          <a:p>
            <a:r>
              <a:rPr lang="en-US" dirty="0"/>
              <a:t>by CNN. After that, we select the higher probability features based on the category- feature distribution. Finally, we generate missing labels according to these features and add them in the training set to train the CNN model again.</a:t>
            </a:r>
          </a:p>
        </p:txBody>
      </p:sp>
      <p:sp>
        <p:nvSpPr>
          <p:cNvPr id="4" name="Slide Number Placeholder 3"/>
          <p:cNvSpPr>
            <a:spLocks noGrp="1"/>
          </p:cNvSpPr>
          <p:nvPr>
            <p:ph type="sldNum" sz="quarter" idx="5"/>
          </p:nvPr>
        </p:nvSpPr>
        <p:spPr/>
        <p:txBody>
          <a:bodyPr/>
          <a:lstStyle/>
          <a:p>
            <a:fld id="{0E35AAD0-5522-416E-BE8D-D22D8F898F4D}" type="slidenum">
              <a:rPr lang="en-US" smtClean="0"/>
              <a:t>5</a:t>
            </a:fld>
            <a:endParaRPr lang="en-US"/>
          </a:p>
        </p:txBody>
      </p:sp>
    </p:spTree>
    <p:extLst>
      <p:ext uri="{BB962C8B-B14F-4D97-AF65-F5344CB8AC3E}">
        <p14:creationId xmlns:p14="http://schemas.microsoft.com/office/powerpoint/2010/main" val="187848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a:t>
            </a:r>
            <a:r>
              <a:rPr lang="en-US" altLang="zh-CN" dirty="0"/>
              <a:t>e</a:t>
            </a:r>
            <a:r>
              <a:rPr lang="en-US" dirty="0"/>
              <a:t>, we introduce what’s the Latent Dirichlet Allocation and how we use it in our image segmentation problem. We assume that every image is composed of many categories and for each categories, there are exist distribution over the different image features. </a:t>
            </a:r>
          </a:p>
        </p:txBody>
      </p:sp>
      <p:sp>
        <p:nvSpPr>
          <p:cNvPr id="4" name="Slide Number Placeholder 3"/>
          <p:cNvSpPr>
            <a:spLocks noGrp="1"/>
          </p:cNvSpPr>
          <p:nvPr>
            <p:ph type="sldNum" sz="quarter" idx="5"/>
          </p:nvPr>
        </p:nvSpPr>
        <p:spPr/>
        <p:txBody>
          <a:bodyPr/>
          <a:lstStyle/>
          <a:p>
            <a:fld id="{0E35AAD0-5522-416E-BE8D-D22D8F898F4D}" type="slidenum">
              <a:rPr lang="en-US" smtClean="0"/>
              <a:t>6</a:t>
            </a:fld>
            <a:endParaRPr lang="en-US"/>
          </a:p>
        </p:txBody>
      </p:sp>
    </p:spTree>
    <p:extLst>
      <p:ext uri="{BB962C8B-B14F-4D97-AF65-F5344CB8AC3E}">
        <p14:creationId xmlns:p14="http://schemas.microsoft.com/office/powerpoint/2010/main" val="53153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introduce the way how we select features based on the Latent Dirichlet Allocation. We first use LDA to get the latent category distribution, and then rank all the features according the probability in the category-feature distribution. Finally, we come back to the original image to find the image patches which have the similar features as we selected.</a:t>
            </a:r>
          </a:p>
        </p:txBody>
      </p:sp>
      <p:sp>
        <p:nvSpPr>
          <p:cNvPr id="4" name="Slide Number Placeholder 3"/>
          <p:cNvSpPr>
            <a:spLocks noGrp="1"/>
          </p:cNvSpPr>
          <p:nvPr>
            <p:ph type="sldNum" sz="quarter" idx="5"/>
          </p:nvPr>
        </p:nvSpPr>
        <p:spPr/>
        <p:txBody>
          <a:bodyPr/>
          <a:lstStyle/>
          <a:p>
            <a:fld id="{0E35AAD0-5522-416E-BE8D-D22D8F898F4D}" type="slidenum">
              <a:rPr lang="en-US" smtClean="0"/>
              <a:t>7</a:t>
            </a:fld>
            <a:endParaRPr lang="en-US"/>
          </a:p>
        </p:txBody>
      </p:sp>
    </p:spTree>
    <p:extLst>
      <p:ext uri="{BB962C8B-B14F-4D97-AF65-F5344CB8AC3E}">
        <p14:creationId xmlns:p14="http://schemas.microsoft.com/office/powerpoint/2010/main" val="993864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visualize the features clustered by LDA in different iteration, as we can see the quality of the clustering become better iteration by iteration. Because, when we add more labels into training set, CNN can extract more accurate features and LDA can work better than before. We use Fisher ratio to quantify the quality the clustering, the formula  is  shown above.</a:t>
            </a:r>
          </a:p>
        </p:txBody>
      </p:sp>
      <p:sp>
        <p:nvSpPr>
          <p:cNvPr id="4" name="Slide Number Placeholder 3"/>
          <p:cNvSpPr>
            <a:spLocks noGrp="1"/>
          </p:cNvSpPr>
          <p:nvPr>
            <p:ph type="sldNum" sz="quarter" idx="5"/>
          </p:nvPr>
        </p:nvSpPr>
        <p:spPr/>
        <p:txBody>
          <a:bodyPr/>
          <a:lstStyle/>
          <a:p>
            <a:fld id="{0E35AAD0-5522-416E-BE8D-D22D8F898F4D}" type="slidenum">
              <a:rPr lang="en-US" smtClean="0"/>
              <a:t>9</a:t>
            </a:fld>
            <a:endParaRPr lang="en-US"/>
          </a:p>
        </p:txBody>
      </p:sp>
    </p:spTree>
    <p:extLst>
      <p:ext uri="{BB962C8B-B14F-4D97-AF65-F5344CB8AC3E}">
        <p14:creationId xmlns:p14="http://schemas.microsoft.com/office/powerpoint/2010/main" val="3341653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show two figures during the training. Figure(a) shows the Fisher ratio for different iteration, as we can see the value become larger iteration by iteration, which means the quality of the clustering is better and the features extracted by CNN became more </a:t>
            </a:r>
            <a:r>
              <a:rPr lang="en-US" sz="1200" b="0" i="0" u="none" strike="noStrike" kern="1200" dirty="0">
                <a:solidFill>
                  <a:schemeClr val="tx1"/>
                </a:solidFill>
                <a:effectLst/>
                <a:latin typeface="+mn-lt"/>
                <a:ea typeface="+mn-ea"/>
                <a:cs typeface="+mn-cs"/>
              </a:rPr>
              <a:t>separable</a:t>
            </a:r>
            <a:r>
              <a:rPr lang="en-US" dirty="0"/>
              <a:t>. Figure(b) shows the errors during the training, the false alarm and misdetection </a:t>
            </a:r>
            <a:r>
              <a:rPr lang="en-US" altLang="zh-CN" dirty="0"/>
              <a:t>curve decline both during the training, which means the accuracy of the results are also improve.  We can see after 6 iteration when the number of the labels reach to  20000, the curve in the figure become stable, which means our model converge in the final.</a:t>
            </a:r>
            <a:endParaRPr lang="en-US" dirty="0"/>
          </a:p>
        </p:txBody>
      </p:sp>
      <p:sp>
        <p:nvSpPr>
          <p:cNvPr id="4" name="Slide Number Placeholder 3"/>
          <p:cNvSpPr>
            <a:spLocks noGrp="1"/>
          </p:cNvSpPr>
          <p:nvPr>
            <p:ph type="sldNum" sz="quarter" idx="5"/>
          </p:nvPr>
        </p:nvSpPr>
        <p:spPr/>
        <p:txBody>
          <a:bodyPr/>
          <a:lstStyle/>
          <a:p>
            <a:fld id="{0E35AAD0-5522-416E-BE8D-D22D8F898F4D}" type="slidenum">
              <a:rPr lang="en-US" smtClean="0"/>
              <a:t>10</a:t>
            </a:fld>
            <a:endParaRPr lang="en-US"/>
          </a:p>
        </p:txBody>
      </p:sp>
    </p:spTree>
    <p:extLst>
      <p:ext uri="{BB962C8B-B14F-4D97-AF65-F5344CB8AC3E}">
        <p14:creationId xmlns:p14="http://schemas.microsoft.com/office/powerpoint/2010/main" val="2289734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visualize the features clustered by LDA in different iteration, as we can see the quality of the clustering become better iteration by iteration. Because, when we add more labels into training set, CNN can extract more accurate features and LDA can work better than before. We use Fisher ratio to quantify the quality the clustering, the formula  is  shown above.</a:t>
            </a:r>
          </a:p>
        </p:txBody>
      </p:sp>
      <p:sp>
        <p:nvSpPr>
          <p:cNvPr id="4" name="Slide Number Placeholder 3"/>
          <p:cNvSpPr>
            <a:spLocks noGrp="1"/>
          </p:cNvSpPr>
          <p:nvPr>
            <p:ph type="sldNum" sz="quarter" idx="5"/>
          </p:nvPr>
        </p:nvSpPr>
        <p:spPr/>
        <p:txBody>
          <a:bodyPr/>
          <a:lstStyle/>
          <a:p>
            <a:fld id="{0E35AAD0-5522-416E-BE8D-D22D8F898F4D}" type="slidenum">
              <a:rPr lang="en-US" smtClean="0"/>
              <a:t>11</a:t>
            </a:fld>
            <a:endParaRPr lang="en-US"/>
          </a:p>
        </p:txBody>
      </p:sp>
    </p:spTree>
    <p:extLst>
      <p:ext uri="{BB962C8B-B14F-4D97-AF65-F5344CB8AC3E}">
        <p14:creationId xmlns:p14="http://schemas.microsoft.com/office/powerpoint/2010/main" val="192634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coral image data set, there are 120 images with only 50 labeled pixels for each image, the size of each image is 2048 × 1536. The number of original point-level pixel labels</a:t>
            </a:r>
          </a:p>
          <a:p>
            <a:r>
              <a:rPr lang="en-US" dirty="0"/>
              <a:t>is 6000, and the labels we generated for each iteration is 2000. Then we combine generated labels and original labels together to train the CNN networks, we use 70% for training, 30% for testing. The figures in the slide show the results of coral images segmentation in the different iteration, the first column represents the original sample images and the images in the second column denotes the ground truth, the third column to the fifth column are the results of different iteration respectively. Obviously, the result with larger iteration can perform better than with small iteration because the features extracted by CNN will be more accurate iteration by iteration.</a:t>
            </a:r>
          </a:p>
        </p:txBody>
      </p:sp>
      <p:sp>
        <p:nvSpPr>
          <p:cNvPr id="4" name="Slide Number Placeholder 3"/>
          <p:cNvSpPr>
            <a:spLocks noGrp="1"/>
          </p:cNvSpPr>
          <p:nvPr>
            <p:ph type="sldNum" sz="quarter" idx="5"/>
          </p:nvPr>
        </p:nvSpPr>
        <p:spPr/>
        <p:txBody>
          <a:bodyPr/>
          <a:lstStyle/>
          <a:p>
            <a:fld id="{0E35AAD0-5522-416E-BE8D-D22D8F898F4D}" type="slidenum">
              <a:rPr lang="en-US" smtClean="0"/>
              <a:t>12</a:t>
            </a:fld>
            <a:endParaRPr lang="en-US"/>
          </a:p>
        </p:txBody>
      </p:sp>
    </p:spTree>
    <p:extLst>
      <p:ext uri="{BB962C8B-B14F-4D97-AF65-F5344CB8AC3E}">
        <p14:creationId xmlns:p14="http://schemas.microsoft.com/office/powerpoint/2010/main" val="57109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0BCA-F9A1-4FD9-8D76-364E21E25B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6AFB16-DB82-48A8-AABD-AD1164EE27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A1E565-38B5-45E2-A94E-BD9C8773B827}"/>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5" name="Footer Placeholder 4">
            <a:extLst>
              <a:ext uri="{FF2B5EF4-FFF2-40B4-BE49-F238E27FC236}">
                <a16:creationId xmlns:a16="http://schemas.microsoft.com/office/drawing/2014/main" id="{33C79B07-2EA0-4E32-90DB-7196927AA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C44B4-E0FF-4707-A552-C1067DC2BED0}"/>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186441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2358-A2BF-47F3-A684-58DE640EFF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15DFA6-B5F2-4BCD-A5F8-4156533095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50EAD-934E-4733-BE67-7FCD311EE310}"/>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5" name="Footer Placeholder 4">
            <a:extLst>
              <a:ext uri="{FF2B5EF4-FFF2-40B4-BE49-F238E27FC236}">
                <a16:creationId xmlns:a16="http://schemas.microsoft.com/office/drawing/2014/main" id="{1C559EC3-F559-46C8-9D95-37E3B0906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0EBDF0-96C4-43F8-AB4E-693A5D8ADF91}"/>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317411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D9E665-068D-4208-8599-EDE40879F0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5A7E96-C764-4D63-95A1-6D006A031A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D62B5-2EEF-4B3D-B7B1-82D299990B4D}"/>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5" name="Footer Placeholder 4">
            <a:extLst>
              <a:ext uri="{FF2B5EF4-FFF2-40B4-BE49-F238E27FC236}">
                <a16:creationId xmlns:a16="http://schemas.microsoft.com/office/drawing/2014/main" id="{A07C9D98-93B6-402E-9F34-E09490FF9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D26FD-A745-4115-BF77-F33D2BF4B055}"/>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612812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E632-2BE7-4E86-B1E1-D8CB09A9C8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2C56D-6128-4C2B-862A-B3E60D1DE4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7966FF-2C65-407B-9932-8D5E37E3E6D3}"/>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5" name="Footer Placeholder 4">
            <a:extLst>
              <a:ext uri="{FF2B5EF4-FFF2-40B4-BE49-F238E27FC236}">
                <a16:creationId xmlns:a16="http://schemas.microsoft.com/office/drawing/2014/main" id="{F2E04215-6A91-4208-AB54-5C73CF2AC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F8EF8-64A2-4271-9280-B42DD6DB31DC}"/>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361500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920E-965E-46DE-9ED8-837A163885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FC3A23-E83A-4FE7-9154-FDC9B0B921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DBE69A-E566-4689-95A2-69F47D934AC2}"/>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5" name="Footer Placeholder 4">
            <a:extLst>
              <a:ext uri="{FF2B5EF4-FFF2-40B4-BE49-F238E27FC236}">
                <a16:creationId xmlns:a16="http://schemas.microsoft.com/office/drawing/2014/main" id="{EBF8A0E1-0A25-4910-8231-CCED08D72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8CFBA-E7B7-4367-9F61-79827FBCD9C9}"/>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93158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DDA1-0802-422D-8F8B-838F526E7D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89CB3-B425-4459-A077-6534E3EADF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EE5ED9-A3ED-459E-97A2-05BF0F7E80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C52856-1BF4-42B0-80FF-130D27B4882E}"/>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6" name="Footer Placeholder 5">
            <a:extLst>
              <a:ext uri="{FF2B5EF4-FFF2-40B4-BE49-F238E27FC236}">
                <a16:creationId xmlns:a16="http://schemas.microsoft.com/office/drawing/2014/main" id="{0ED22E03-52A1-4431-977D-866BD6C51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1E43B0-1E66-46C9-B2E6-DF330EC916CD}"/>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801189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8870B-794E-410A-832D-6C471D5552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52CB82-0B74-4A7D-BA1D-3EACF6A99E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F1465-1A58-4CA8-BEF1-CE8CFE285F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661378-6257-43BC-8894-5133D93E7E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151290-BED7-4B75-A408-FF0D420838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BD603C-2409-470E-BE1C-F227A15221F3}"/>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8" name="Footer Placeholder 7">
            <a:extLst>
              <a:ext uri="{FF2B5EF4-FFF2-40B4-BE49-F238E27FC236}">
                <a16:creationId xmlns:a16="http://schemas.microsoft.com/office/drawing/2014/main" id="{BCBC1816-BFA5-40D4-B1A4-F9786D4E99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B6749C-707C-4C39-A7E9-E6FF766A3BCA}"/>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1381399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1955-3F7B-479F-8D01-0B56131F95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39FFB6-626C-4028-A6B3-2BF5EB72F294}"/>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4" name="Footer Placeholder 3">
            <a:extLst>
              <a:ext uri="{FF2B5EF4-FFF2-40B4-BE49-F238E27FC236}">
                <a16:creationId xmlns:a16="http://schemas.microsoft.com/office/drawing/2014/main" id="{882CDA36-8687-4526-BD07-2F8F82B6D4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177763-C42F-41F8-9315-05B5240135AE}"/>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3666891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1A0B02-DCFB-4B6F-AAE4-9F1965CFC278}"/>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3" name="Footer Placeholder 2">
            <a:extLst>
              <a:ext uri="{FF2B5EF4-FFF2-40B4-BE49-F238E27FC236}">
                <a16:creationId xmlns:a16="http://schemas.microsoft.com/office/drawing/2014/main" id="{D6F5DD84-095D-4B4D-A009-1296F61436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D5037E-56B1-48DC-B7C7-C190E085AD81}"/>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143365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1FD8-4FB7-4B74-8F0E-8418EF31A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74C2C3-7D64-4713-A860-5AA29F475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F2EA9D-3681-4CB6-9215-218CE4C79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57415A-54F2-4B52-A47F-25C0D5C21D17}"/>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6" name="Footer Placeholder 5">
            <a:extLst>
              <a:ext uri="{FF2B5EF4-FFF2-40B4-BE49-F238E27FC236}">
                <a16:creationId xmlns:a16="http://schemas.microsoft.com/office/drawing/2014/main" id="{5AE44FB2-A463-4051-BD7A-192E27B5E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D685A-EA34-4568-A921-8952391A5658}"/>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1314052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F0CF-3AF3-4049-9231-C6A72AD5CB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1D6C59-9D25-4164-A2A3-3FBD3B06E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E65678-B480-4EE2-AE18-6E2F4F51E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23843E-4FDC-42C5-9157-F3D870BA3037}"/>
              </a:ext>
            </a:extLst>
          </p:cNvPr>
          <p:cNvSpPr>
            <a:spLocks noGrp="1"/>
          </p:cNvSpPr>
          <p:nvPr>
            <p:ph type="dt" sz="half" idx="10"/>
          </p:nvPr>
        </p:nvSpPr>
        <p:spPr/>
        <p:txBody>
          <a:bodyPr/>
          <a:lstStyle/>
          <a:p>
            <a:fld id="{39E752B8-AB70-4060-8913-53AC31FE9DDB}" type="datetimeFigureOut">
              <a:rPr lang="en-US" smtClean="0"/>
              <a:t>2/3/2020</a:t>
            </a:fld>
            <a:endParaRPr lang="en-US"/>
          </a:p>
        </p:txBody>
      </p:sp>
      <p:sp>
        <p:nvSpPr>
          <p:cNvPr id="6" name="Footer Placeholder 5">
            <a:extLst>
              <a:ext uri="{FF2B5EF4-FFF2-40B4-BE49-F238E27FC236}">
                <a16:creationId xmlns:a16="http://schemas.microsoft.com/office/drawing/2014/main" id="{14B3B289-A227-40FA-B198-09908D8E5A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A34150-B8A8-43BC-824E-6CF434BA5278}"/>
              </a:ext>
            </a:extLst>
          </p:cNvPr>
          <p:cNvSpPr>
            <a:spLocks noGrp="1"/>
          </p:cNvSpPr>
          <p:nvPr>
            <p:ph type="sldNum" sz="quarter" idx="12"/>
          </p:nvPr>
        </p:nvSpPr>
        <p:spPr/>
        <p:txBody>
          <a:bodyPr/>
          <a:lstStyle/>
          <a:p>
            <a:fld id="{D7F4AA04-D296-423D-A322-507AEF9BD7DE}" type="slidenum">
              <a:rPr lang="en-US" smtClean="0"/>
              <a:t>‹#›</a:t>
            </a:fld>
            <a:endParaRPr lang="en-US"/>
          </a:p>
        </p:txBody>
      </p:sp>
    </p:spTree>
    <p:extLst>
      <p:ext uri="{BB962C8B-B14F-4D97-AF65-F5344CB8AC3E}">
        <p14:creationId xmlns:p14="http://schemas.microsoft.com/office/powerpoint/2010/main" val="1966690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0001D-8E47-4E55-82C0-CB03C6DE54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3C83F-D45B-40AE-9B0E-05585C8123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6EDF4-8829-4619-8356-66380819A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752B8-AB70-4060-8913-53AC31FE9DDB}" type="datetimeFigureOut">
              <a:rPr lang="en-US" smtClean="0"/>
              <a:t>2/3/2020</a:t>
            </a:fld>
            <a:endParaRPr lang="en-US"/>
          </a:p>
        </p:txBody>
      </p:sp>
      <p:sp>
        <p:nvSpPr>
          <p:cNvPr id="5" name="Footer Placeholder 4">
            <a:extLst>
              <a:ext uri="{FF2B5EF4-FFF2-40B4-BE49-F238E27FC236}">
                <a16:creationId xmlns:a16="http://schemas.microsoft.com/office/drawing/2014/main" id="{86ED213D-ECC9-4C69-9119-F844A96C4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8BFC30-4E3C-4CE3-B1D5-655A4476F8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F4AA04-D296-423D-A322-507AEF9BD7DE}" type="slidenum">
              <a:rPr lang="en-US" smtClean="0"/>
              <a:t>‹#›</a:t>
            </a:fld>
            <a:endParaRPr lang="en-US"/>
          </a:p>
        </p:txBody>
      </p:sp>
    </p:spTree>
    <p:extLst>
      <p:ext uri="{BB962C8B-B14F-4D97-AF65-F5344CB8AC3E}">
        <p14:creationId xmlns:p14="http://schemas.microsoft.com/office/powerpoint/2010/main" val="4209540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2.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a:extLst>
              <a:ext uri="{FF2B5EF4-FFF2-40B4-BE49-F238E27FC236}">
                <a16:creationId xmlns:a16="http://schemas.microsoft.com/office/drawing/2014/main" id="{50DB2ED4-050C-4E57-A52A-ABEDC59901C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478593" cy="1056443"/>
          </a:xfrm>
          <a:prstGeom prst="rect">
            <a:avLst/>
          </a:prstGeom>
          <a:noFill/>
          <a:ln>
            <a:noFill/>
          </a:ln>
        </p:spPr>
      </p:pic>
      <p:pic>
        <p:nvPicPr>
          <p:cNvPr id="6" name="Picture 6" descr="UF.jpg">
            <a:extLst>
              <a:ext uri="{FF2B5EF4-FFF2-40B4-BE49-F238E27FC236}">
                <a16:creationId xmlns:a16="http://schemas.microsoft.com/office/drawing/2014/main" id="{51D6BBFB-CF91-4012-9DDA-D88B0A16E4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5863492"/>
            <a:ext cx="3249993"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BO%20FAU">
            <a:extLst>
              <a:ext uri="{FF2B5EF4-FFF2-40B4-BE49-F238E27FC236}">
                <a16:creationId xmlns:a16="http://schemas.microsoft.com/office/drawing/2014/main" id="{976DEF39-E66B-4211-9629-BA6380D67862}"/>
              </a:ext>
            </a:extLst>
          </p:cNvPr>
          <p:cNvPicPr/>
          <p:nvPr/>
        </p:nvPicPr>
        <p:blipFill>
          <a:blip r:embed="rId4" cstate="print"/>
          <a:srcRect/>
          <a:stretch>
            <a:fillRect/>
          </a:stretch>
        </p:blipFill>
        <p:spPr bwMode="auto">
          <a:xfrm>
            <a:off x="8327253" y="5863492"/>
            <a:ext cx="3914975" cy="994508"/>
          </a:xfrm>
          <a:prstGeom prst="rect">
            <a:avLst/>
          </a:prstGeom>
          <a:noFill/>
          <a:ln w="9525">
            <a:noFill/>
            <a:miter lim="800000"/>
            <a:headEnd/>
            <a:tailEnd/>
          </a:ln>
        </p:spPr>
      </p:pic>
      <p:pic>
        <p:nvPicPr>
          <p:cNvPr id="8" name="Picture 9">
            <a:extLst>
              <a:ext uri="{FF2B5EF4-FFF2-40B4-BE49-F238E27FC236}">
                <a16:creationId xmlns:a16="http://schemas.microsoft.com/office/drawing/2014/main" id="{08B5E9F2-B795-40DF-9A8F-3A062B8C6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0555" y="81731"/>
            <a:ext cx="1201445" cy="1166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61BC8046-90F6-4F0D-8720-032CC69A2E0B}"/>
              </a:ext>
            </a:extLst>
          </p:cNvPr>
          <p:cNvSpPr txBox="1"/>
          <p:nvPr/>
        </p:nvSpPr>
        <p:spPr>
          <a:xfrm>
            <a:off x="714133" y="1520975"/>
            <a:ext cx="10444137" cy="193899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Weakly supervised learning of point-level annotation for </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coral image segmentation</a:t>
            </a:r>
          </a:p>
        </p:txBody>
      </p:sp>
      <p:sp>
        <p:nvSpPr>
          <p:cNvPr id="10" name="TextBox 9">
            <a:extLst>
              <a:ext uri="{FF2B5EF4-FFF2-40B4-BE49-F238E27FC236}">
                <a16:creationId xmlns:a16="http://schemas.microsoft.com/office/drawing/2014/main" id="{D1F76858-0336-484D-ACE0-D270912E417D}"/>
              </a:ext>
            </a:extLst>
          </p:cNvPr>
          <p:cNvSpPr txBox="1"/>
          <p:nvPr/>
        </p:nvSpPr>
        <p:spPr>
          <a:xfrm>
            <a:off x="1558907" y="4056366"/>
            <a:ext cx="9074186" cy="523220"/>
          </a:xfrm>
          <a:prstGeom prst="rect">
            <a:avLst/>
          </a:prstGeom>
          <a:noFill/>
        </p:spPr>
        <p:txBody>
          <a:bodyPr wrap="square" rtlCol="0">
            <a:spAutoFit/>
          </a:bodyPr>
          <a:lstStyle/>
          <a:p>
            <a:pPr marL="182880" algn="ctr">
              <a:spcAft>
                <a:spcPts val="600"/>
              </a:spcAft>
            </a:pPr>
            <a:r>
              <a:rPr lang="en-US" sz="2800" b="1" dirty="0">
                <a:solidFill>
                  <a:schemeClr val="tx1"/>
                </a:solidFill>
                <a:latin typeface="Times New Roman" panose="02020603050405020304" pitchFamily="18" charset="0"/>
                <a:cs typeface="Times New Roman" panose="02020603050405020304" pitchFamily="18" charset="0"/>
              </a:rPr>
              <a:t>Xi Yu</a:t>
            </a:r>
          </a:p>
        </p:txBody>
      </p:sp>
    </p:spTree>
    <p:extLst>
      <p:ext uri="{BB962C8B-B14F-4D97-AF65-F5344CB8AC3E}">
        <p14:creationId xmlns:p14="http://schemas.microsoft.com/office/powerpoint/2010/main" val="3451472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6A657-D723-4E3C-8B43-D5C99C72560C}"/>
              </a:ext>
            </a:extLst>
          </p:cNvPr>
          <p:cNvSpPr>
            <a:spLocks noGrp="1"/>
          </p:cNvSpPr>
          <p:nvPr>
            <p:ph type="title"/>
          </p:nvPr>
        </p:nvSpPr>
        <p:spPr>
          <a:xfrm>
            <a:off x="289264" y="0"/>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Results</a:t>
            </a:r>
          </a:p>
        </p:txBody>
      </p:sp>
      <p:pic>
        <p:nvPicPr>
          <p:cNvPr id="6" name="Picture 5" descr="logo">
            <a:extLst>
              <a:ext uri="{FF2B5EF4-FFF2-40B4-BE49-F238E27FC236}">
                <a16:creationId xmlns:a16="http://schemas.microsoft.com/office/drawing/2014/main" id="{849CEB90-2639-468F-AEDB-DDBB13D314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5994400"/>
            <a:ext cx="2885440" cy="755928"/>
          </a:xfrm>
          <a:prstGeom prst="rect">
            <a:avLst/>
          </a:prstGeom>
          <a:noFill/>
          <a:ln>
            <a:noFill/>
          </a:ln>
        </p:spPr>
      </p:pic>
      <p:pic>
        <p:nvPicPr>
          <p:cNvPr id="7" name="Picture 6" descr="HBO%20FAU">
            <a:extLst>
              <a:ext uri="{FF2B5EF4-FFF2-40B4-BE49-F238E27FC236}">
                <a16:creationId xmlns:a16="http://schemas.microsoft.com/office/drawing/2014/main" id="{0A78557D-613C-4DEB-AB7C-51F509CB5D90}"/>
              </a:ext>
            </a:extLst>
          </p:cNvPr>
          <p:cNvPicPr/>
          <p:nvPr/>
        </p:nvPicPr>
        <p:blipFill>
          <a:blip r:embed="rId4" cstate="print"/>
          <a:srcRect/>
          <a:stretch>
            <a:fillRect/>
          </a:stretch>
        </p:blipFill>
        <p:spPr bwMode="auto">
          <a:xfrm>
            <a:off x="4328160" y="5994399"/>
            <a:ext cx="3725326" cy="873223"/>
          </a:xfrm>
          <a:prstGeom prst="rect">
            <a:avLst/>
          </a:prstGeom>
          <a:noFill/>
          <a:ln w="9525">
            <a:noFill/>
            <a:miter lim="800000"/>
            <a:headEnd/>
            <a:tailEnd/>
          </a:ln>
        </p:spPr>
      </p:pic>
      <p:pic>
        <p:nvPicPr>
          <p:cNvPr id="8" name="Picture 6" descr="UF.jpg">
            <a:extLst>
              <a:ext uri="{FF2B5EF4-FFF2-40B4-BE49-F238E27FC236}">
                <a16:creationId xmlns:a16="http://schemas.microsoft.com/office/drawing/2014/main" id="{D4A9845F-4284-40C0-85D7-1000974C76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25280" y="5983590"/>
            <a:ext cx="2885440" cy="87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51EF654-01D6-4EEA-A9FB-B255F8019A49}"/>
              </a:ext>
            </a:extLst>
          </p:cNvPr>
          <p:cNvSpPr txBox="1"/>
          <p:nvPr/>
        </p:nvSpPr>
        <p:spPr>
          <a:xfrm>
            <a:off x="1442721" y="4016320"/>
            <a:ext cx="9164320"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Figure(a) shows the value of </a:t>
            </a:r>
            <a:r>
              <a:rPr lang="en-US" dirty="0" err="1">
                <a:latin typeface="Times New Roman" panose="02020603050405020304" pitchFamily="18" charset="0"/>
                <a:cs typeface="Times New Roman" panose="02020603050405020304" pitchFamily="18" charset="0"/>
              </a:rPr>
              <a:t>Renyi’s</a:t>
            </a:r>
            <a:r>
              <a:rPr lang="en-US" dirty="0">
                <a:latin typeface="Times New Roman" panose="02020603050405020304" pitchFamily="18" charset="0"/>
                <a:cs typeface="Times New Roman" panose="02020603050405020304" pitchFamily="18" charset="0"/>
              </a:rPr>
              <a:t> alpha divergence between the clustering in each iteration. As we can see, the value becomes larger iteration </a:t>
            </a:r>
            <a:r>
              <a:rPr lang="en-US" altLang="zh-CN" dirty="0">
                <a:latin typeface="Times New Roman" panose="02020603050405020304" pitchFamily="18" charset="0"/>
                <a:cs typeface="Times New Roman" panose="02020603050405020304" pitchFamily="18" charset="0"/>
              </a:rPr>
              <a:t>by</a:t>
            </a:r>
            <a:r>
              <a:rPr lang="en-US" dirty="0">
                <a:latin typeface="Times New Roman" panose="02020603050405020304" pitchFamily="18" charset="0"/>
                <a:cs typeface="Times New Roman" panose="02020603050405020304" pitchFamily="18" charset="0"/>
              </a:rPr>
              <a:t> iteration and stable after 8 iteration, which means our model converge in the final. The change of misdetection error and false alarm error for each iteration are shown in Figure(b).</a:t>
            </a:r>
          </a:p>
        </p:txBody>
      </p:sp>
      <p:pic>
        <p:nvPicPr>
          <p:cNvPr id="9" name="Picture 8">
            <a:extLst>
              <a:ext uri="{FF2B5EF4-FFF2-40B4-BE49-F238E27FC236}">
                <a16:creationId xmlns:a16="http://schemas.microsoft.com/office/drawing/2014/main" id="{7830FB49-7C7E-4387-B142-46B4951AA257}"/>
              </a:ext>
            </a:extLst>
          </p:cNvPr>
          <p:cNvPicPr>
            <a:picLocks noChangeAspect="1"/>
          </p:cNvPicPr>
          <p:nvPr/>
        </p:nvPicPr>
        <p:blipFill>
          <a:blip r:embed="rId6"/>
          <a:stretch>
            <a:fillRect/>
          </a:stretch>
        </p:blipFill>
        <p:spPr>
          <a:xfrm>
            <a:off x="6096000" y="1258969"/>
            <a:ext cx="3538220" cy="2420375"/>
          </a:xfrm>
          <a:prstGeom prst="rect">
            <a:avLst/>
          </a:prstGeom>
        </p:spPr>
      </p:pic>
      <p:pic>
        <p:nvPicPr>
          <p:cNvPr id="10" name="Picture 9">
            <a:extLst>
              <a:ext uri="{FF2B5EF4-FFF2-40B4-BE49-F238E27FC236}">
                <a16:creationId xmlns:a16="http://schemas.microsoft.com/office/drawing/2014/main" id="{571EE7E8-7F91-496F-B6BA-D402A213CAFC}"/>
              </a:ext>
            </a:extLst>
          </p:cNvPr>
          <p:cNvPicPr>
            <a:picLocks noChangeAspect="1"/>
          </p:cNvPicPr>
          <p:nvPr/>
        </p:nvPicPr>
        <p:blipFill>
          <a:blip r:embed="rId7"/>
          <a:stretch>
            <a:fillRect/>
          </a:stretch>
        </p:blipFill>
        <p:spPr>
          <a:xfrm>
            <a:off x="1735117" y="1221619"/>
            <a:ext cx="3761443" cy="2457725"/>
          </a:xfrm>
          <a:prstGeom prst="rect">
            <a:avLst/>
          </a:prstGeom>
        </p:spPr>
      </p:pic>
    </p:spTree>
    <p:extLst>
      <p:ext uri="{BB962C8B-B14F-4D97-AF65-F5344CB8AC3E}">
        <p14:creationId xmlns:p14="http://schemas.microsoft.com/office/powerpoint/2010/main" val="861005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403D1B-B355-41DB-B28E-A8DA0710D002}"/>
              </a:ext>
            </a:extLst>
          </p:cNvPr>
          <p:cNvSpPr/>
          <p:nvPr/>
        </p:nvSpPr>
        <p:spPr>
          <a:xfrm>
            <a:off x="310594" y="63086"/>
            <a:ext cx="2178606" cy="707886"/>
          </a:xfrm>
          <a:prstGeom prst="rect">
            <a:avLst/>
          </a:prstGeom>
        </p:spPr>
        <p:txBody>
          <a:bodyPr wrap="square">
            <a:spAutoFit/>
          </a:bodyPr>
          <a:lstStyle/>
          <a:p>
            <a:r>
              <a:rPr lang="en-US" sz="4000" b="1" dirty="0">
                <a:latin typeface="Times New Roman" panose="02020603050405020304" pitchFamily="18" charset="0"/>
                <a:cs typeface="Times New Roman" panose="02020603050405020304" pitchFamily="18" charset="0"/>
              </a:rPr>
              <a:t>Results</a:t>
            </a:r>
            <a:endParaRPr lang="en-US" sz="4000" dirty="0"/>
          </a:p>
        </p:txBody>
      </p:sp>
      <p:pic>
        <p:nvPicPr>
          <p:cNvPr id="3" name="Picture 2">
            <a:extLst>
              <a:ext uri="{FF2B5EF4-FFF2-40B4-BE49-F238E27FC236}">
                <a16:creationId xmlns:a16="http://schemas.microsoft.com/office/drawing/2014/main" id="{EC6F2A12-3FAD-4713-B905-373FBBDC4036}"/>
              </a:ext>
            </a:extLst>
          </p:cNvPr>
          <p:cNvPicPr>
            <a:picLocks noChangeAspect="1"/>
          </p:cNvPicPr>
          <p:nvPr/>
        </p:nvPicPr>
        <p:blipFill>
          <a:blip r:embed="rId3"/>
          <a:stretch>
            <a:fillRect/>
          </a:stretch>
        </p:blipFill>
        <p:spPr>
          <a:xfrm>
            <a:off x="812800" y="990104"/>
            <a:ext cx="11206480" cy="5169882"/>
          </a:xfrm>
          <a:prstGeom prst="rect">
            <a:avLst/>
          </a:prstGeom>
        </p:spPr>
      </p:pic>
    </p:spTree>
    <p:extLst>
      <p:ext uri="{BB962C8B-B14F-4D97-AF65-F5344CB8AC3E}">
        <p14:creationId xmlns:p14="http://schemas.microsoft.com/office/powerpoint/2010/main" val="3262470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FF1A-EB56-4B3F-B639-87E1FE788588}"/>
              </a:ext>
            </a:extLst>
          </p:cNvPr>
          <p:cNvSpPr>
            <a:spLocks noGrp="1"/>
          </p:cNvSpPr>
          <p:nvPr>
            <p:ph type="title"/>
          </p:nvPr>
        </p:nvSpPr>
        <p:spPr>
          <a:xfrm>
            <a:off x="86952" y="-142240"/>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0A504666-F0DF-4DE8-8E2F-7BA6603614EC}"/>
              </a:ext>
            </a:extLst>
          </p:cNvPr>
          <p:cNvPicPr>
            <a:picLocks noChangeAspect="1"/>
          </p:cNvPicPr>
          <p:nvPr/>
        </p:nvPicPr>
        <p:blipFill>
          <a:blip r:embed="rId3"/>
          <a:stretch>
            <a:fillRect/>
          </a:stretch>
        </p:blipFill>
        <p:spPr>
          <a:xfrm>
            <a:off x="1121790" y="767261"/>
            <a:ext cx="9982975" cy="5845197"/>
          </a:xfrm>
          <a:prstGeom prst="rect">
            <a:avLst/>
          </a:prstGeom>
        </p:spPr>
      </p:pic>
    </p:spTree>
    <p:extLst>
      <p:ext uri="{BB962C8B-B14F-4D97-AF65-F5344CB8AC3E}">
        <p14:creationId xmlns:p14="http://schemas.microsoft.com/office/powerpoint/2010/main" val="561297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30F9-3392-424F-8527-3983918B2B3A}"/>
              </a:ext>
            </a:extLst>
          </p:cNvPr>
          <p:cNvSpPr>
            <a:spLocks noGrp="1"/>
          </p:cNvSpPr>
          <p:nvPr>
            <p:ph type="title"/>
          </p:nvPr>
        </p:nvSpPr>
        <p:spPr>
          <a:xfrm>
            <a:off x="216763" y="240837"/>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791063B-E11E-4229-B0EF-3CDBE7207850}"/>
              </a:ext>
            </a:extLst>
          </p:cNvPr>
          <p:cNvSpPr txBox="1"/>
          <p:nvPr/>
        </p:nvSpPr>
        <p:spPr>
          <a:xfrm>
            <a:off x="1601864" y="1655053"/>
            <a:ext cx="898827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propose a simple yet effective framework to do image segmentation with weakly supervised learning based on the sparsely point-level labels.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Unlike most previous weakly supervised methods, our approach does not rely heavily on off-the-shelf techniques, our framework can generate labels itself and train the CNN models iteratively.</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Experimental results on coral image data set collected in Pulley Ridge region from the Gulf of Mexico show that our iterative label augmentation method outperforms previous models trained by the same level of supervision.</a:t>
            </a:r>
          </a:p>
          <a:p>
            <a:endParaRPr lang="en-US" dirty="0"/>
          </a:p>
        </p:txBody>
      </p:sp>
      <p:pic>
        <p:nvPicPr>
          <p:cNvPr id="4" name="Picture 3" descr="logo">
            <a:extLst>
              <a:ext uri="{FF2B5EF4-FFF2-40B4-BE49-F238E27FC236}">
                <a16:creationId xmlns:a16="http://schemas.microsoft.com/office/drawing/2014/main" id="{138120DF-34AD-4664-ABC6-4393A6C758F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280" y="5873115"/>
            <a:ext cx="3397313" cy="877213"/>
          </a:xfrm>
          <a:prstGeom prst="rect">
            <a:avLst/>
          </a:prstGeom>
          <a:noFill/>
          <a:ln>
            <a:noFill/>
          </a:ln>
        </p:spPr>
      </p:pic>
      <p:pic>
        <p:nvPicPr>
          <p:cNvPr id="5" name="Picture 4" descr="HBO%20FAU">
            <a:extLst>
              <a:ext uri="{FF2B5EF4-FFF2-40B4-BE49-F238E27FC236}">
                <a16:creationId xmlns:a16="http://schemas.microsoft.com/office/drawing/2014/main" id="{07B95D3B-9550-49C2-A096-DCEC9EFCE94A}"/>
              </a:ext>
            </a:extLst>
          </p:cNvPr>
          <p:cNvPicPr/>
          <p:nvPr/>
        </p:nvPicPr>
        <p:blipFill>
          <a:blip r:embed="rId3" cstate="print"/>
          <a:srcRect/>
          <a:stretch>
            <a:fillRect/>
          </a:stretch>
        </p:blipFill>
        <p:spPr bwMode="auto">
          <a:xfrm>
            <a:off x="4155440" y="5882737"/>
            <a:ext cx="3898046" cy="984886"/>
          </a:xfrm>
          <a:prstGeom prst="rect">
            <a:avLst/>
          </a:prstGeom>
          <a:noFill/>
          <a:ln w="9525">
            <a:noFill/>
            <a:miter lim="800000"/>
            <a:headEnd/>
            <a:tailEnd/>
          </a:ln>
        </p:spPr>
      </p:pic>
      <p:pic>
        <p:nvPicPr>
          <p:cNvPr id="6" name="Picture 6" descr="UF.jpg">
            <a:extLst>
              <a:ext uri="{FF2B5EF4-FFF2-40B4-BE49-F238E27FC236}">
                <a16:creationId xmlns:a16="http://schemas.microsoft.com/office/drawing/2014/main" id="{EA5E43D5-CC2E-4FCA-88BE-0EE8070F1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0000" y="5881986"/>
            <a:ext cx="3220720" cy="97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74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30F9-3392-424F-8527-3983918B2B3A}"/>
              </a:ext>
            </a:extLst>
          </p:cNvPr>
          <p:cNvSpPr>
            <a:spLocks noGrp="1"/>
          </p:cNvSpPr>
          <p:nvPr>
            <p:ph type="title"/>
          </p:nvPr>
        </p:nvSpPr>
        <p:spPr>
          <a:xfrm>
            <a:off x="216763" y="240837"/>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Future Work</a:t>
            </a:r>
          </a:p>
        </p:txBody>
      </p:sp>
      <p:sp>
        <p:nvSpPr>
          <p:cNvPr id="3" name="TextBox 2">
            <a:extLst>
              <a:ext uri="{FF2B5EF4-FFF2-40B4-BE49-F238E27FC236}">
                <a16:creationId xmlns:a16="http://schemas.microsoft.com/office/drawing/2014/main" id="{A791063B-E11E-4229-B0EF-3CDBE7207850}"/>
              </a:ext>
            </a:extLst>
          </p:cNvPr>
          <p:cNvSpPr txBox="1"/>
          <p:nvPr/>
        </p:nvSpPr>
        <p:spPr>
          <a:xfrm>
            <a:off x="1601864" y="1655053"/>
            <a:ext cx="9804569"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will compare other methods to quantify the unlabeled data according to the labeled data information, like the Bayesian Neural Network.</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will apply our method on the public image segmentation data set like  PASCAL VOC data set.</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want to using some information theoretical methods in our inference loop for unlabeled data set.</a:t>
            </a:r>
          </a:p>
          <a:p>
            <a:pPr algn="just"/>
            <a:endParaRPr lang="en-US" dirty="0">
              <a:latin typeface="Times New Roman" panose="02020603050405020304" pitchFamily="18" charset="0"/>
              <a:cs typeface="Times New Roman" panose="02020603050405020304" pitchFamily="18" charset="0"/>
            </a:endParaRPr>
          </a:p>
        </p:txBody>
      </p:sp>
      <p:pic>
        <p:nvPicPr>
          <p:cNvPr id="4" name="Picture 3" descr="logo">
            <a:extLst>
              <a:ext uri="{FF2B5EF4-FFF2-40B4-BE49-F238E27FC236}">
                <a16:creationId xmlns:a16="http://schemas.microsoft.com/office/drawing/2014/main" id="{138120DF-34AD-4664-ABC6-4393A6C758F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280" y="5873115"/>
            <a:ext cx="3397313" cy="877213"/>
          </a:xfrm>
          <a:prstGeom prst="rect">
            <a:avLst/>
          </a:prstGeom>
          <a:noFill/>
          <a:ln>
            <a:noFill/>
          </a:ln>
        </p:spPr>
      </p:pic>
      <p:pic>
        <p:nvPicPr>
          <p:cNvPr id="5" name="Picture 4" descr="HBO%20FAU">
            <a:extLst>
              <a:ext uri="{FF2B5EF4-FFF2-40B4-BE49-F238E27FC236}">
                <a16:creationId xmlns:a16="http://schemas.microsoft.com/office/drawing/2014/main" id="{07B95D3B-9550-49C2-A096-DCEC9EFCE94A}"/>
              </a:ext>
            </a:extLst>
          </p:cNvPr>
          <p:cNvPicPr/>
          <p:nvPr/>
        </p:nvPicPr>
        <p:blipFill>
          <a:blip r:embed="rId3" cstate="print"/>
          <a:srcRect/>
          <a:stretch>
            <a:fillRect/>
          </a:stretch>
        </p:blipFill>
        <p:spPr bwMode="auto">
          <a:xfrm>
            <a:off x="4155440" y="5882737"/>
            <a:ext cx="3898046" cy="984886"/>
          </a:xfrm>
          <a:prstGeom prst="rect">
            <a:avLst/>
          </a:prstGeom>
          <a:noFill/>
          <a:ln w="9525">
            <a:noFill/>
            <a:miter lim="800000"/>
            <a:headEnd/>
            <a:tailEnd/>
          </a:ln>
        </p:spPr>
      </p:pic>
      <p:pic>
        <p:nvPicPr>
          <p:cNvPr id="6" name="Picture 6" descr="UF.jpg">
            <a:extLst>
              <a:ext uri="{FF2B5EF4-FFF2-40B4-BE49-F238E27FC236}">
                <a16:creationId xmlns:a16="http://schemas.microsoft.com/office/drawing/2014/main" id="{EA5E43D5-CC2E-4FCA-88BE-0EE8070F1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0000" y="5881986"/>
            <a:ext cx="3220720" cy="97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671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4C47E-1C62-4508-80D2-A3FD5208CF52}"/>
              </a:ext>
            </a:extLst>
          </p:cNvPr>
          <p:cNvSpPr>
            <a:spLocks noGrp="1"/>
          </p:cNvSpPr>
          <p:nvPr>
            <p:ph type="title"/>
          </p:nvPr>
        </p:nvSpPr>
        <p:spPr>
          <a:xfrm>
            <a:off x="1452880" y="1366203"/>
            <a:ext cx="9144000" cy="2387600"/>
          </a:xfrm>
        </p:spPr>
        <p:txBody>
          <a:bodyPr vert="horz" lIns="91440" tIns="45720" rIns="91440" bIns="45720" rtlCol="0" anchor="b">
            <a:normAutofit/>
          </a:bodyPr>
          <a:lstStyle/>
          <a:p>
            <a:pPr algn="ctr"/>
            <a:r>
              <a:rPr lang="en-US" sz="4000" b="1" kern="1200" dirty="0">
                <a:solidFill>
                  <a:schemeClr val="tx1"/>
                </a:solidFill>
                <a:latin typeface="Times New Roman" panose="02020603050405020304" pitchFamily="18" charset="0"/>
                <a:cs typeface="Times New Roman" panose="02020603050405020304" pitchFamily="18" charset="0"/>
              </a:rPr>
              <a:t>Thank You</a:t>
            </a:r>
          </a:p>
        </p:txBody>
      </p:sp>
      <p:pic>
        <p:nvPicPr>
          <p:cNvPr id="10" name="Picture 6" descr="UF.jpg">
            <a:extLst>
              <a:ext uri="{FF2B5EF4-FFF2-40B4-BE49-F238E27FC236}">
                <a16:creationId xmlns:a16="http://schemas.microsoft.com/office/drawing/2014/main" id="{40A0A4F8-F30E-4A23-AE29-3CF5135C66D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5863492"/>
            <a:ext cx="3249993"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HBO%20FAU">
            <a:extLst>
              <a:ext uri="{FF2B5EF4-FFF2-40B4-BE49-F238E27FC236}">
                <a16:creationId xmlns:a16="http://schemas.microsoft.com/office/drawing/2014/main" id="{C5298BA9-1848-47D4-9EB5-807071763655}"/>
              </a:ext>
            </a:extLst>
          </p:cNvPr>
          <p:cNvPicPr/>
          <p:nvPr/>
        </p:nvPicPr>
        <p:blipFill>
          <a:blip r:embed="rId3" cstate="print"/>
          <a:srcRect/>
          <a:stretch>
            <a:fillRect/>
          </a:stretch>
        </p:blipFill>
        <p:spPr bwMode="auto">
          <a:xfrm>
            <a:off x="8327253" y="5863492"/>
            <a:ext cx="3914975" cy="994508"/>
          </a:xfrm>
          <a:prstGeom prst="rect">
            <a:avLst/>
          </a:prstGeom>
          <a:noFill/>
          <a:ln w="9525">
            <a:noFill/>
            <a:miter lim="800000"/>
            <a:headEnd/>
            <a:tailEnd/>
          </a:ln>
        </p:spPr>
      </p:pic>
      <p:pic>
        <p:nvPicPr>
          <p:cNvPr id="15" name="Picture 14" descr="logo">
            <a:extLst>
              <a:ext uri="{FF2B5EF4-FFF2-40B4-BE49-F238E27FC236}">
                <a16:creationId xmlns:a16="http://schemas.microsoft.com/office/drawing/2014/main" id="{907FC218-BBF6-4AD4-933D-3E4A600BC34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78593" cy="1056443"/>
          </a:xfrm>
          <a:prstGeom prst="rect">
            <a:avLst/>
          </a:prstGeom>
          <a:noFill/>
          <a:ln>
            <a:noFill/>
          </a:ln>
        </p:spPr>
      </p:pic>
      <p:pic>
        <p:nvPicPr>
          <p:cNvPr id="16" name="Picture 9">
            <a:extLst>
              <a:ext uri="{FF2B5EF4-FFF2-40B4-BE49-F238E27FC236}">
                <a16:creationId xmlns:a16="http://schemas.microsoft.com/office/drawing/2014/main" id="{5B843578-173D-4728-B7FE-CFEE2E12F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0555" y="81731"/>
            <a:ext cx="1201445" cy="1166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640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9B04-479F-45AF-9FB1-F1CBCB971414}"/>
              </a:ext>
            </a:extLst>
          </p:cNvPr>
          <p:cNvSpPr>
            <a:spLocks noGrp="1"/>
          </p:cNvSpPr>
          <p:nvPr>
            <p:ph type="title"/>
          </p:nvPr>
        </p:nvSpPr>
        <p:spPr>
          <a:xfrm>
            <a:off x="278906" y="107672"/>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Project Background</a:t>
            </a:r>
          </a:p>
        </p:txBody>
      </p:sp>
      <p:sp>
        <p:nvSpPr>
          <p:cNvPr id="3" name="TextBox 2">
            <a:extLst>
              <a:ext uri="{FF2B5EF4-FFF2-40B4-BE49-F238E27FC236}">
                <a16:creationId xmlns:a16="http://schemas.microsoft.com/office/drawing/2014/main" id="{3AC38D8F-1B7F-4AC7-A99C-ADD8DB44AF02}"/>
              </a:ext>
            </a:extLst>
          </p:cNvPr>
          <p:cNvSpPr txBox="1"/>
          <p:nvPr/>
        </p:nvSpPr>
        <p:spPr>
          <a:xfrm>
            <a:off x="356586" y="1536634"/>
            <a:ext cx="11478827" cy="3170099"/>
          </a:xfrm>
          <a:prstGeom prst="rect">
            <a:avLst/>
          </a:prstGeom>
          <a:noFill/>
        </p:spPr>
        <p:txBody>
          <a:bodyPr wrap="square" rtlCol="0">
            <a:spAutoFit/>
          </a:bodyPr>
          <a:lstStyle/>
          <a:p>
            <a:pPr>
              <a:spcBef>
                <a:spcPts val="600"/>
              </a:spcBef>
              <a:buClr>
                <a:srgbClr val="30A5C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HBOI (Reed et al.) has conducted baseline characterizations of coral reefs in the Gulf of Mexico and the southeastern US.</a:t>
            </a:r>
          </a:p>
          <a:p>
            <a:pPr lvl="1">
              <a:spcBef>
                <a:spcPts val="600"/>
              </a:spcBef>
              <a:buClr>
                <a:srgbClr val="0C79F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Images of the regions of interest were acquired using </a:t>
            </a:r>
            <a:r>
              <a:rPr lang="en-US" dirty="0">
                <a:latin typeface="Times New Roman" panose="02020603050405020304" pitchFamily="18" charset="0"/>
                <a:cs typeface="Times New Roman" panose="02020603050405020304" pitchFamily="18" charset="0"/>
              </a:rPr>
              <a:t>Remotely Operated Vehicles (</a:t>
            </a:r>
            <a:r>
              <a:rPr lang="en-US" sz="2000" dirty="0">
                <a:latin typeface="Times New Roman" panose="02020603050405020304" pitchFamily="18" charset="0"/>
                <a:cs typeface="Times New Roman" panose="02020603050405020304" pitchFamily="18" charset="0"/>
              </a:rPr>
              <a:t>ROVs) during the cruise and are then analyzed to quantify the coral abundance.</a:t>
            </a:r>
          </a:p>
          <a:p>
            <a:pPr>
              <a:spcBef>
                <a:spcPts val="600"/>
              </a:spcBef>
              <a:buClr>
                <a:srgbClr val="00B0F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The current </a:t>
            </a:r>
            <a:r>
              <a:rPr lang="en-US" sz="2400" b="1" i="1" dirty="0">
                <a:latin typeface="Times New Roman" panose="02020603050405020304" pitchFamily="18" charset="0"/>
                <a:cs typeface="Times New Roman" panose="02020603050405020304" pitchFamily="18" charset="0"/>
              </a:rPr>
              <a:t>manual analysis </a:t>
            </a:r>
            <a:r>
              <a:rPr lang="en-US" sz="2400" b="1" dirty="0">
                <a:latin typeface="Times New Roman" panose="02020603050405020304" pitchFamily="18" charset="0"/>
                <a:cs typeface="Times New Roman" panose="02020603050405020304" pitchFamily="18" charset="0"/>
              </a:rPr>
              <a:t>are </a:t>
            </a:r>
            <a:r>
              <a:rPr lang="en-US" sz="2400" b="1" dirty="0">
                <a:solidFill>
                  <a:srgbClr val="FF0000"/>
                </a:solidFill>
                <a:latin typeface="Times New Roman" panose="02020603050405020304" pitchFamily="18" charset="0"/>
                <a:cs typeface="Times New Roman" panose="02020603050405020304" pitchFamily="18" charset="0"/>
              </a:rPr>
              <a:t>time-consuming</a:t>
            </a:r>
            <a:r>
              <a:rPr lang="en-US" sz="2400" b="1" dirty="0">
                <a:latin typeface="Times New Roman" panose="02020603050405020304" pitchFamily="18" charset="0"/>
                <a:cs typeface="Times New Roman" panose="02020603050405020304" pitchFamily="18" charset="0"/>
              </a:rPr>
              <a:t> and </a:t>
            </a:r>
            <a:r>
              <a:rPr lang="en-US" sz="2400" b="1" dirty="0">
                <a:solidFill>
                  <a:srgbClr val="FF0000"/>
                </a:solidFill>
                <a:latin typeface="Times New Roman" panose="02020603050405020304" pitchFamily="18" charset="0"/>
                <a:cs typeface="Times New Roman" panose="02020603050405020304" pitchFamily="18" charset="0"/>
              </a:rPr>
              <a:t>labor intensive</a:t>
            </a:r>
            <a:endParaRPr lang="en-US" sz="2400" b="1" dirty="0">
              <a:latin typeface="Times New Roman" panose="02020603050405020304" pitchFamily="18" charset="0"/>
              <a:cs typeface="Times New Roman" panose="02020603050405020304" pitchFamily="18" charset="0"/>
            </a:endParaRPr>
          </a:p>
          <a:p>
            <a:pPr lvl="1">
              <a:spcBef>
                <a:spcPts val="600"/>
              </a:spcBef>
              <a:buClr>
                <a:srgbClr val="0070C0"/>
              </a:buClr>
              <a:buFont typeface="Wingdings" panose="05000000000000000000" pitchFamily="2" charset="2"/>
              <a:buChar char="§"/>
            </a:pPr>
            <a:r>
              <a:rPr lang="en-US" sz="2000" dirty="0">
                <a:solidFill>
                  <a:srgbClr val="FF0000"/>
                </a:solidFill>
                <a:latin typeface="Times New Roman" panose="02020603050405020304" pitchFamily="18" charset="0"/>
                <a:cs typeface="Times New Roman" panose="02020603050405020304" pitchFamily="18" charset="0"/>
              </a:rPr>
              <a:t>~16 man-weeks </a:t>
            </a:r>
            <a:r>
              <a:rPr lang="en-US" sz="2000" dirty="0">
                <a:latin typeface="Times New Roman" panose="02020603050405020304" pitchFamily="18" charset="0"/>
                <a:cs typeface="Times New Roman" panose="02020603050405020304" pitchFamily="18" charset="0"/>
              </a:rPr>
              <a:t>to analyze images from </a:t>
            </a:r>
            <a:r>
              <a:rPr lang="en-US" sz="2000" b="1" dirty="0">
                <a:latin typeface="Times New Roman" panose="02020603050405020304" pitchFamily="18" charset="0"/>
                <a:cs typeface="Times New Roman" panose="02020603050405020304" pitchFamily="18" charset="0"/>
              </a:rPr>
              <a:t>one</a:t>
            </a:r>
            <a:r>
              <a:rPr lang="en-US" sz="2000" dirty="0">
                <a:latin typeface="Times New Roman" panose="02020603050405020304" pitchFamily="18" charset="0"/>
                <a:cs typeface="Times New Roman" panose="02020603050405020304" pitchFamily="18" charset="0"/>
              </a:rPr>
              <a:t> typical two-week cruise.</a:t>
            </a:r>
            <a:endParaRPr lang="en-US" sz="2400" dirty="0">
              <a:latin typeface="Times New Roman" panose="02020603050405020304" pitchFamily="18" charset="0"/>
              <a:cs typeface="Times New Roman" panose="02020603050405020304" pitchFamily="18" charset="0"/>
            </a:endParaRPr>
          </a:p>
          <a:p>
            <a:pPr>
              <a:spcBef>
                <a:spcPts val="600"/>
              </a:spcBef>
              <a:buClr>
                <a:srgbClr val="00B0F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Objective</a:t>
            </a:r>
            <a:r>
              <a:rPr lang="en-US" sz="2400" dirty="0">
                <a:latin typeface="Times New Roman" panose="02020603050405020304" pitchFamily="18" charset="0"/>
                <a:cs typeface="Times New Roman" panose="02020603050405020304" pitchFamily="18" charset="0"/>
              </a:rPr>
              <a:t>: Developing an automatic way to do coral images segmentation by using only sparsely labeled data set.</a:t>
            </a:r>
          </a:p>
        </p:txBody>
      </p:sp>
      <p:pic>
        <p:nvPicPr>
          <p:cNvPr id="4" name="Picture 3" descr="logo">
            <a:extLst>
              <a:ext uri="{FF2B5EF4-FFF2-40B4-BE49-F238E27FC236}">
                <a16:creationId xmlns:a16="http://schemas.microsoft.com/office/drawing/2014/main" id="{0F11F52C-82D9-4215-9972-E10708082B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5693885"/>
            <a:ext cx="3478593" cy="1056443"/>
          </a:xfrm>
          <a:prstGeom prst="rect">
            <a:avLst/>
          </a:prstGeom>
          <a:noFill/>
          <a:ln>
            <a:noFill/>
          </a:ln>
        </p:spPr>
      </p:pic>
      <p:pic>
        <p:nvPicPr>
          <p:cNvPr id="5" name="Picture 6" descr="UF.jpg">
            <a:extLst>
              <a:ext uri="{FF2B5EF4-FFF2-40B4-BE49-F238E27FC236}">
                <a16:creationId xmlns:a16="http://schemas.microsoft.com/office/drawing/2014/main" id="{D76E1206-648B-4B12-A009-5363BEB999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0727" y="5873115"/>
            <a:ext cx="3249993"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BO%20FAU">
            <a:extLst>
              <a:ext uri="{FF2B5EF4-FFF2-40B4-BE49-F238E27FC236}">
                <a16:creationId xmlns:a16="http://schemas.microsoft.com/office/drawing/2014/main" id="{360D3C2E-A8D9-4031-A8C0-0231F8092610}"/>
              </a:ext>
            </a:extLst>
          </p:cNvPr>
          <p:cNvPicPr/>
          <p:nvPr/>
        </p:nvPicPr>
        <p:blipFill>
          <a:blip r:embed="rId4" cstate="print"/>
          <a:srcRect/>
          <a:stretch>
            <a:fillRect/>
          </a:stretch>
        </p:blipFill>
        <p:spPr bwMode="auto">
          <a:xfrm>
            <a:off x="4138511" y="5873115"/>
            <a:ext cx="3914975" cy="994508"/>
          </a:xfrm>
          <a:prstGeom prst="rect">
            <a:avLst/>
          </a:prstGeom>
          <a:noFill/>
          <a:ln w="9525">
            <a:noFill/>
            <a:miter lim="800000"/>
            <a:headEnd/>
            <a:tailEnd/>
          </a:ln>
        </p:spPr>
      </p:pic>
    </p:spTree>
    <p:extLst>
      <p:ext uri="{BB962C8B-B14F-4D97-AF65-F5344CB8AC3E}">
        <p14:creationId xmlns:p14="http://schemas.microsoft.com/office/powerpoint/2010/main" val="377394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C5A7-6949-4971-8633-71751C27A516}"/>
              </a:ext>
            </a:extLst>
          </p:cNvPr>
          <p:cNvSpPr>
            <a:spLocks noGrp="1"/>
          </p:cNvSpPr>
          <p:nvPr>
            <p:ph type="title"/>
          </p:nvPr>
        </p:nvSpPr>
        <p:spPr>
          <a:xfrm>
            <a:off x="381263" y="365133"/>
            <a:ext cx="5120114" cy="1692794"/>
          </a:xfrm>
        </p:spPr>
        <p:txBody>
          <a:bodyPr vert="horz" lIns="91440" tIns="45720" rIns="91440" bIns="45720" rtlCol="0" anchor="ctr">
            <a:normAutofit/>
          </a:bodyPr>
          <a:lstStyle/>
          <a:p>
            <a:r>
              <a:rPr lang="en-US" sz="4000" b="1" dirty="0">
                <a:latin typeface="Times New Roman" panose="02020603050405020304" pitchFamily="18" charset="0"/>
                <a:cs typeface="Times New Roman" panose="02020603050405020304" pitchFamily="18" charset="0"/>
              </a:rPr>
              <a:t>Challenges and opportunities</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7F55FA4-F4BE-4B17-BF00-7993A9F0F5D7}"/>
              </a:ext>
            </a:extLst>
          </p:cNvPr>
          <p:cNvSpPr txBox="1"/>
          <p:nvPr/>
        </p:nvSpPr>
        <p:spPr>
          <a:xfrm>
            <a:off x="655321" y="2575034"/>
            <a:ext cx="5120113" cy="3462228"/>
          </a:xfrm>
          <a:prstGeom prst="rect">
            <a:avLst/>
          </a:prstGeom>
        </p:spPr>
        <p:txBody>
          <a:bodyPr vert="horz" lIns="91440" tIns="45720" rIns="91440" bIns="45720" rtlCol="0">
            <a:normAutofit fontScale="92500" lnSpcReduction="10000"/>
          </a:bodyPr>
          <a:lstStyle/>
          <a:p>
            <a:pPr marL="285750" indent="-285750">
              <a:lnSpc>
                <a:spcPct val="90000"/>
              </a:lnSpc>
              <a:spcBef>
                <a:spcPts val="0"/>
              </a:spcBef>
              <a:buClr>
                <a:srgbClr val="00B0F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The size of image is large</a:t>
            </a:r>
            <a:r>
              <a:rPr lang="en-US" dirty="0">
                <a:latin typeface="Times New Roman" panose="02020603050405020304" pitchFamily="18" charset="0"/>
                <a:cs typeface="Times New Roman" panose="02020603050405020304" pitchFamily="18" charset="0"/>
              </a:rPr>
              <a:t>, which is 2048*1536, it will be very slow to do image segmentation.</a:t>
            </a:r>
          </a:p>
          <a:p>
            <a:pPr indent="-228600">
              <a:lnSpc>
                <a:spcPct val="90000"/>
              </a:lnSpc>
              <a:spcBef>
                <a:spcPts val="0"/>
              </a:spcBef>
              <a:buClr>
                <a:srgbClr val="00B0F0"/>
              </a:buCl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nSpc>
                <a:spcPct val="90000"/>
              </a:lnSpc>
              <a:spcBef>
                <a:spcPts val="0"/>
              </a:spcBef>
              <a:buClr>
                <a:srgbClr val="00B0F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The image is clutter with many species</a:t>
            </a:r>
          </a:p>
          <a:p>
            <a:pPr lvl="1" indent="-228600">
              <a:lnSpc>
                <a:spcPct val="90000"/>
              </a:lnSpc>
              <a:spcBef>
                <a:spcPts val="0"/>
              </a:spcBef>
              <a:buClr>
                <a:srgbClr val="0070C0"/>
              </a:buClr>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Complex scene and challenging conditions </a:t>
            </a:r>
            <a:r>
              <a:rPr lang="en-US" dirty="0">
                <a:latin typeface="Times New Roman" panose="02020603050405020304" pitchFamily="18" charset="0"/>
                <a:cs typeface="Times New Roman" panose="02020603050405020304" pitchFamily="18" charset="0"/>
              </a:rPr>
              <a:t>–mixture of coral, algae, and sponge, pavement etc. coupled with camera/lighting variations…</a:t>
            </a:r>
          </a:p>
          <a:p>
            <a:pPr lvl="1" indent="-228600">
              <a:lnSpc>
                <a:spcPct val="90000"/>
              </a:lnSpc>
              <a:spcBef>
                <a:spcPts val="0"/>
              </a:spcBef>
              <a:buClr>
                <a:srgbClr val="0070C0"/>
              </a:buCl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nSpc>
                <a:spcPct val="90000"/>
              </a:lnSpc>
              <a:spcBef>
                <a:spcPts val="0"/>
              </a:spcBef>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Sparsely labeled Dataset</a:t>
            </a:r>
          </a:p>
          <a:p>
            <a:pPr lvl="1" indent="-228600">
              <a:lnSpc>
                <a:spcPct val="90000"/>
              </a:lnSpc>
              <a:spcBef>
                <a:spcPts val="600"/>
              </a:spcBef>
              <a:buClr>
                <a:srgbClr val="0070C0"/>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labels are very sparse (only 50 pixels are labeled per image)</a:t>
            </a:r>
          </a:p>
          <a:p>
            <a:pPr lvl="1" indent="-228600">
              <a:lnSpc>
                <a:spcPct val="90000"/>
              </a:lnSpc>
              <a:spcBef>
                <a:spcPts val="600"/>
              </a:spcBef>
              <a:buClr>
                <a:srgbClr val="0070C0"/>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state-of-the-art deep learning-based models require a large amount of good quality labels which is highly costly and tedious to obtain.</a:t>
            </a:r>
          </a:p>
          <a:p>
            <a:pPr indent="-228600">
              <a:lnSpc>
                <a:spcPct val="90000"/>
              </a:lnSpc>
              <a:spcBef>
                <a:spcPts val="0"/>
              </a:spcBef>
              <a:buClr>
                <a:srgbClr val="0070C0"/>
              </a:buClr>
              <a:buFont typeface="Arial" panose="020B0604020202020204" pitchFamily="34" charset="0"/>
              <a:buChar char="•"/>
            </a:pPr>
            <a:endParaRPr lang="en-US" dirty="0"/>
          </a:p>
          <a:p>
            <a:pPr indent="-228600">
              <a:lnSpc>
                <a:spcPct val="90000"/>
              </a:lnSpc>
              <a:spcBef>
                <a:spcPts val="0"/>
              </a:spcBef>
              <a:buClr>
                <a:srgbClr val="0070C0"/>
              </a:buClr>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61DFA8F9-9132-4F48-9E31-A779DD3ABC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004" r="10724"/>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94223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785B-EF4C-485A-8D77-21EFD41C7F1A}"/>
              </a:ext>
            </a:extLst>
          </p:cNvPr>
          <p:cNvSpPr>
            <a:spLocks noGrp="1"/>
          </p:cNvSpPr>
          <p:nvPr>
            <p:ph type="title"/>
          </p:nvPr>
        </p:nvSpPr>
        <p:spPr>
          <a:xfrm>
            <a:off x="213360" y="-132495"/>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Diagram of Framework</a:t>
            </a:r>
          </a:p>
        </p:txBody>
      </p:sp>
      <p:pic>
        <p:nvPicPr>
          <p:cNvPr id="5" name="Picture 4">
            <a:extLst>
              <a:ext uri="{FF2B5EF4-FFF2-40B4-BE49-F238E27FC236}">
                <a16:creationId xmlns:a16="http://schemas.microsoft.com/office/drawing/2014/main" id="{B6124BCE-62D3-47DD-B78D-E6F765478ABC}"/>
              </a:ext>
            </a:extLst>
          </p:cNvPr>
          <p:cNvPicPr>
            <a:picLocks noChangeAspect="1"/>
          </p:cNvPicPr>
          <p:nvPr/>
        </p:nvPicPr>
        <p:blipFill>
          <a:blip r:embed="rId3"/>
          <a:stretch>
            <a:fillRect/>
          </a:stretch>
        </p:blipFill>
        <p:spPr>
          <a:xfrm>
            <a:off x="1879600" y="1317962"/>
            <a:ext cx="7995920" cy="5021878"/>
          </a:xfrm>
          <a:prstGeom prst="rect">
            <a:avLst/>
          </a:prstGeom>
        </p:spPr>
      </p:pic>
    </p:spTree>
    <p:extLst>
      <p:ext uri="{BB962C8B-B14F-4D97-AF65-F5344CB8AC3E}">
        <p14:creationId xmlns:p14="http://schemas.microsoft.com/office/powerpoint/2010/main" val="311158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E7B4-1944-467D-B38C-A33FE100E9C4}"/>
              </a:ext>
            </a:extLst>
          </p:cNvPr>
          <p:cNvSpPr>
            <a:spLocks noGrp="1"/>
          </p:cNvSpPr>
          <p:nvPr>
            <p:ph type="title"/>
          </p:nvPr>
        </p:nvSpPr>
        <p:spPr>
          <a:xfrm>
            <a:off x="135187" y="-82651"/>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System Overview</a:t>
            </a:r>
          </a:p>
        </p:txBody>
      </p:sp>
      <p:pic>
        <p:nvPicPr>
          <p:cNvPr id="3" name="Picture 2">
            <a:extLst>
              <a:ext uri="{FF2B5EF4-FFF2-40B4-BE49-F238E27FC236}">
                <a16:creationId xmlns:a16="http://schemas.microsoft.com/office/drawing/2014/main" id="{6B87632A-9EC4-49DF-8CE3-E36CCDE2C653}"/>
              </a:ext>
            </a:extLst>
          </p:cNvPr>
          <p:cNvPicPr>
            <a:picLocks noChangeAspect="1"/>
          </p:cNvPicPr>
          <p:nvPr/>
        </p:nvPicPr>
        <p:blipFill>
          <a:blip r:embed="rId3"/>
          <a:stretch>
            <a:fillRect/>
          </a:stretch>
        </p:blipFill>
        <p:spPr>
          <a:xfrm>
            <a:off x="721360" y="1818640"/>
            <a:ext cx="10735963" cy="3726054"/>
          </a:xfrm>
          <a:prstGeom prst="rect">
            <a:avLst/>
          </a:prstGeom>
        </p:spPr>
      </p:pic>
      <p:sp>
        <p:nvSpPr>
          <p:cNvPr id="4" name="TextBox 3">
            <a:extLst>
              <a:ext uri="{FF2B5EF4-FFF2-40B4-BE49-F238E27FC236}">
                <a16:creationId xmlns:a16="http://schemas.microsoft.com/office/drawing/2014/main" id="{9DE06E81-E49F-427D-9BD8-68D492E9E64D}"/>
              </a:ext>
            </a:extLst>
          </p:cNvPr>
          <p:cNvSpPr txBox="1"/>
          <p:nvPr/>
        </p:nvSpPr>
        <p:spPr>
          <a:xfrm>
            <a:off x="1838226" y="5751090"/>
            <a:ext cx="82390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Developing an </a:t>
            </a:r>
            <a:r>
              <a:rPr lang="en-US" b="1" i="1" u="sng" dirty="0">
                <a:latin typeface="Times New Roman" panose="02020603050405020304" pitchFamily="18" charset="0"/>
                <a:cs typeface="Times New Roman" panose="02020603050405020304" pitchFamily="18" charset="0"/>
              </a:rPr>
              <a:t>iteratively label generation algorithm </a:t>
            </a:r>
            <a:r>
              <a:rPr lang="en-US" i="1" dirty="0">
                <a:latin typeface="Times New Roman" panose="02020603050405020304" pitchFamily="18" charset="0"/>
                <a:cs typeface="Times New Roman" panose="02020603050405020304" pitchFamily="18" charset="0"/>
              </a:rPr>
              <a:t>by using</a:t>
            </a:r>
            <a:r>
              <a:rPr lang="en-US" b="1" i="1" dirty="0">
                <a:latin typeface="Times New Roman" panose="02020603050405020304" pitchFamily="18" charset="0"/>
                <a:cs typeface="Times New Roman" panose="02020603050405020304" pitchFamily="18" charset="0"/>
              </a:rPr>
              <a:t> </a:t>
            </a:r>
            <a:r>
              <a:rPr lang="en-US" b="1" i="1" u="sng" dirty="0">
                <a:latin typeface="Times New Roman" panose="02020603050405020304" pitchFamily="18" charset="0"/>
                <a:cs typeface="Times New Roman" panose="02020603050405020304" pitchFamily="18" charset="0"/>
              </a:rPr>
              <a:t>sparse training data</a:t>
            </a:r>
            <a:r>
              <a:rPr lang="en-US" b="1" i="1" dirty="0">
                <a:latin typeface="Times New Roman" panose="02020603050405020304" pitchFamily="18" charset="0"/>
                <a:cs typeface="Times New Roman" panose="02020603050405020304" pitchFamily="18" charset="0"/>
              </a:rPr>
              <a:t>.</a:t>
            </a:r>
            <a:endParaRPr lang="en-US" dirty="0"/>
          </a:p>
        </p:txBody>
      </p:sp>
    </p:spTree>
    <p:extLst>
      <p:ext uri="{BB962C8B-B14F-4D97-AF65-F5344CB8AC3E}">
        <p14:creationId xmlns:p14="http://schemas.microsoft.com/office/powerpoint/2010/main" val="384215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785B-EF4C-485A-8D77-21EFD41C7F1A}"/>
              </a:ext>
            </a:extLst>
          </p:cNvPr>
          <p:cNvSpPr>
            <a:spLocks noGrp="1"/>
          </p:cNvSpPr>
          <p:nvPr>
            <p:ph type="title"/>
          </p:nvPr>
        </p:nvSpPr>
        <p:spPr>
          <a:xfrm>
            <a:off x="213360" y="-132495"/>
            <a:ext cx="10515600" cy="1325563"/>
          </a:xfrm>
        </p:spPr>
        <p:txBody>
          <a:bodyPr>
            <a:normAutofit/>
          </a:bodyPr>
          <a:lstStyle/>
          <a:p>
            <a:r>
              <a:rPr lang="en-US" sz="4000" b="1">
                <a:latin typeface="Times New Roman" panose="02020603050405020304" pitchFamily="18" charset="0"/>
                <a:cs typeface="Times New Roman" panose="02020603050405020304" pitchFamily="18" charset="0"/>
              </a:rPr>
              <a:t>Latent Dirichlet Allocation (LDA)</a:t>
            </a:r>
            <a:endParaRPr lang="en-US" sz="4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9D70803-BD60-456A-AE5F-B96C443264F7}"/>
              </a:ext>
            </a:extLst>
          </p:cNvPr>
          <p:cNvPicPr>
            <a:picLocks noChangeAspect="1"/>
          </p:cNvPicPr>
          <p:nvPr/>
        </p:nvPicPr>
        <p:blipFill>
          <a:blip r:embed="rId3"/>
          <a:stretch>
            <a:fillRect/>
          </a:stretch>
        </p:blipFill>
        <p:spPr>
          <a:xfrm>
            <a:off x="0" y="2195715"/>
            <a:ext cx="5128260" cy="2830627"/>
          </a:xfrm>
          <a:prstGeom prst="rect">
            <a:avLst/>
          </a:prstGeom>
        </p:spPr>
      </p:pic>
      <p:pic>
        <p:nvPicPr>
          <p:cNvPr id="4" name="Picture 3">
            <a:extLst>
              <a:ext uri="{FF2B5EF4-FFF2-40B4-BE49-F238E27FC236}">
                <a16:creationId xmlns:a16="http://schemas.microsoft.com/office/drawing/2014/main" id="{9C440190-AF24-4F9D-8A91-4C6013EAA599}"/>
              </a:ext>
            </a:extLst>
          </p:cNvPr>
          <p:cNvPicPr>
            <a:picLocks noChangeAspect="1"/>
          </p:cNvPicPr>
          <p:nvPr/>
        </p:nvPicPr>
        <p:blipFill>
          <a:blip r:embed="rId4"/>
          <a:stretch>
            <a:fillRect/>
          </a:stretch>
        </p:blipFill>
        <p:spPr>
          <a:xfrm>
            <a:off x="5293360" y="1613882"/>
            <a:ext cx="6228080" cy="4106515"/>
          </a:xfrm>
          <a:prstGeom prst="rect">
            <a:avLst/>
          </a:prstGeom>
        </p:spPr>
      </p:pic>
    </p:spTree>
    <p:extLst>
      <p:ext uri="{BB962C8B-B14F-4D97-AF65-F5344CB8AC3E}">
        <p14:creationId xmlns:p14="http://schemas.microsoft.com/office/powerpoint/2010/main" val="128788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785B-EF4C-485A-8D77-21EFD41C7F1A}"/>
              </a:ext>
            </a:extLst>
          </p:cNvPr>
          <p:cNvSpPr>
            <a:spLocks noGrp="1"/>
          </p:cNvSpPr>
          <p:nvPr>
            <p:ph type="title"/>
          </p:nvPr>
        </p:nvSpPr>
        <p:spPr>
          <a:xfrm>
            <a:off x="168676" y="-11226"/>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Features selection and labels generation</a:t>
            </a:r>
          </a:p>
        </p:txBody>
      </p:sp>
      <p:pic>
        <p:nvPicPr>
          <p:cNvPr id="7" name="Picture 6">
            <a:extLst>
              <a:ext uri="{FF2B5EF4-FFF2-40B4-BE49-F238E27FC236}">
                <a16:creationId xmlns:a16="http://schemas.microsoft.com/office/drawing/2014/main" id="{3CB2E882-EF3A-4A19-8E48-6B44D20C49B8}"/>
              </a:ext>
            </a:extLst>
          </p:cNvPr>
          <p:cNvPicPr>
            <a:picLocks noChangeAspect="1"/>
          </p:cNvPicPr>
          <p:nvPr/>
        </p:nvPicPr>
        <p:blipFill>
          <a:blip r:embed="rId3"/>
          <a:stretch>
            <a:fillRect/>
          </a:stretch>
        </p:blipFill>
        <p:spPr>
          <a:xfrm>
            <a:off x="4817498" y="2185379"/>
            <a:ext cx="3056593" cy="2641377"/>
          </a:xfrm>
          <a:prstGeom prst="rect">
            <a:avLst/>
          </a:prstGeom>
        </p:spPr>
      </p:pic>
      <p:pic>
        <p:nvPicPr>
          <p:cNvPr id="8" name="Picture 7">
            <a:extLst>
              <a:ext uri="{FF2B5EF4-FFF2-40B4-BE49-F238E27FC236}">
                <a16:creationId xmlns:a16="http://schemas.microsoft.com/office/drawing/2014/main" id="{870165FD-144D-4B55-938A-E79535A139B1}"/>
              </a:ext>
            </a:extLst>
          </p:cNvPr>
          <p:cNvPicPr>
            <a:picLocks noChangeAspect="1"/>
          </p:cNvPicPr>
          <p:nvPr/>
        </p:nvPicPr>
        <p:blipFill>
          <a:blip r:embed="rId4"/>
          <a:stretch>
            <a:fillRect/>
          </a:stretch>
        </p:blipFill>
        <p:spPr>
          <a:xfrm>
            <a:off x="8806011" y="2282714"/>
            <a:ext cx="2851974" cy="2137023"/>
          </a:xfrm>
          <a:prstGeom prst="rect">
            <a:avLst/>
          </a:prstGeom>
        </p:spPr>
      </p:pic>
      <p:sp>
        <p:nvSpPr>
          <p:cNvPr id="9" name="Arrow: Right 8">
            <a:extLst>
              <a:ext uri="{FF2B5EF4-FFF2-40B4-BE49-F238E27FC236}">
                <a16:creationId xmlns:a16="http://schemas.microsoft.com/office/drawing/2014/main" id="{895CFA83-FD6E-4396-B50A-917A5F302367}"/>
              </a:ext>
            </a:extLst>
          </p:cNvPr>
          <p:cNvSpPr/>
          <p:nvPr/>
        </p:nvSpPr>
        <p:spPr>
          <a:xfrm>
            <a:off x="2910780" y="3145574"/>
            <a:ext cx="1714711" cy="41130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CE2BE0A6-D596-44CE-A87C-7AD748AB49D5}"/>
              </a:ext>
            </a:extLst>
          </p:cNvPr>
          <p:cNvSpPr/>
          <p:nvPr/>
        </p:nvSpPr>
        <p:spPr>
          <a:xfrm>
            <a:off x="8066099" y="3145574"/>
            <a:ext cx="666427" cy="41130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F877CEB-53EF-40F1-81AF-9CD973695425}"/>
              </a:ext>
            </a:extLst>
          </p:cNvPr>
          <p:cNvSpPr txBox="1"/>
          <p:nvPr/>
        </p:nvSpPr>
        <p:spPr>
          <a:xfrm>
            <a:off x="4997321" y="4826756"/>
            <a:ext cx="2616074" cy="738664"/>
          </a:xfrm>
          <a:prstGeom prst="rect">
            <a:avLst/>
          </a:prstGeom>
          <a:noFill/>
        </p:spPr>
        <p:txBody>
          <a:bodyPr wrap="square" rtlCol="0">
            <a:spAutoFit/>
          </a:bodyPr>
          <a:lstStyle/>
          <a:p>
            <a:pPr algn="ctr"/>
            <a:r>
              <a:rPr lang="en-US" sz="1400" dirty="0"/>
              <a:t>Select the higher probability features as the feature of that category.</a:t>
            </a:r>
          </a:p>
        </p:txBody>
      </p:sp>
      <p:pic>
        <p:nvPicPr>
          <p:cNvPr id="12" name="Picture 11">
            <a:extLst>
              <a:ext uri="{FF2B5EF4-FFF2-40B4-BE49-F238E27FC236}">
                <a16:creationId xmlns:a16="http://schemas.microsoft.com/office/drawing/2014/main" id="{0FD82C9A-E5C8-4836-AFE8-D5A59FB915C8}"/>
              </a:ext>
            </a:extLst>
          </p:cNvPr>
          <p:cNvPicPr>
            <a:picLocks noChangeAspect="1"/>
          </p:cNvPicPr>
          <p:nvPr/>
        </p:nvPicPr>
        <p:blipFill>
          <a:blip r:embed="rId5"/>
          <a:stretch>
            <a:fillRect/>
          </a:stretch>
        </p:blipFill>
        <p:spPr>
          <a:xfrm>
            <a:off x="260116" y="2438263"/>
            <a:ext cx="2499093" cy="1981474"/>
          </a:xfrm>
          <a:prstGeom prst="rect">
            <a:avLst/>
          </a:prstGeom>
        </p:spPr>
      </p:pic>
      <p:sp>
        <p:nvSpPr>
          <p:cNvPr id="13" name="TextBox 12">
            <a:extLst>
              <a:ext uri="{FF2B5EF4-FFF2-40B4-BE49-F238E27FC236}">
                <a16:creationId xmlns:a16="http://schemas.microsoft.com/office/drawing/2014/main" id="{D06D8EE6-ED07-427C-9769-79807845E734}"/>
              </a:ext>
            </a:extLst>
          </p:cNvPr>
          <p:cNvSpPr txBox="1"/>
          <p:nvPr/>
        </p:nvSpPr>
        <p:spPr>
          <a:xfrm>
            <a:off x="2418834" y="2744680"/>
            <a:ext cx="2542113" cy="523220"/>
          </a:xfrm>
          <a:prstGeom prst="rect">
            <a:avLst/>
          </a:prstGeom>
          <a:noFill/>
        </p:spPr>
        <p:txBody>
          <a:bodyPr wrap="square" rtlCol="0">
            <a:spAutoFit/>
          </a:bodyPr>
          <a:lstStyle/>
          <a:p>
            <a:pPr algn="ctr"/>
            <a:r>
              <a:rPr lang="en-US" sz="1400" dirty="0"/>
              <a:t>Ranking the features based on their probability</a:t>
            </a:r>
          </a:p>
        </p:txBody>
      </p:sp>
      <p:sp>
        <p:nvSpPr>
          <p:cNvPr id="17" name="TextBox 16">
            <a:extLst>
              <a:ext uri="{FF2B5EF4-FFF2-40B4-BE49-F238E27FC236}">
                <a16:creationId xmlns:a16="http://schemas.microsoft.com/office/drawing/2014/main" id="{56F36A9A-D85E-43EB-AC32-84C563CD8BF2}"/>
              </a:ext>
            </a:extLst>
          </p:cNvPr>
          <p:cNvSpPr txBox="1"/>
          <p:nvPr/>
        </p:nvSpPr>
        <p:spPr>
          <a:xfrm>
            <a:off x="9041911" y="4671915"/>
            <a:ext cx="2616074" cy="954107"/>
          </a:xfrm>
          <a:prstGeom prst="rect">
            <a:avLst/>
          </a:prstGeom>
          <a:noFill/>
        </p:spPr>
        <p:txBody>
          <a:bodyPr wrap="square" rtlCol="0">
            <a:spAutoFit/>
          </a:bodyPr>
          <a:lstStyle/>
          <a:p>
            <a:pPr algn="ctr"/>
            <a:r>
              <a:rPr lang="en-US" sz="1400" dirty="0"/>
              <a:t>Go through the whole image and find image patches which have the similar category features and label them. </a:t>
            </a:r>
          </a:p>
        </p:txBody>
      </p:sp>
      <p:sp>
        <p:nvSpPr>
          <p:cNvPr id="18" name="TextBox 17">
            <a:extLst>
              <a:ext uri="{FF2B5EF4-FFF2-40B4-BE49-F238E27FC236}">
                <a16:creationId xmlns:a16="http://schemas.microsoft.com/office/drawing/2014/main" id="{1DF2A732-F9D5-4FC1-8DE0-52A859B570BE}"/>
              </a:ext>
            </a:extLst>
          </p:cNvPr>
          <p:cNvSpPr txBox="1"/>
          <p:nvPr/>
        </p:nvSpPr>
        <p:spPr>
          <a:xfrm>
            <a:off x="408160" y="4887358"/>
            <a:ext cx="2616074" cy="523220"/>
          </a:xfrm>
          <a:prstGeom prst="rect">
            <a:avLst/>
          </a:prstGeom>
          <a:noFill/>
        </p:spPr>
        <p:txBody>
          <a:bodyPr wrap="square" rtlCol="0">
            <a:spAutoFit/>
          </a:bodyPr>
          <a:lstStyle/>
          <a:p>
            <a:pPr algn="ctr"/>
            <a:r>
              <a:rPr lang="en-US" sz="1400" dirty="0"/>
              <a:t>Get categories patches features distribution by LDA</a:t>
            </a:r>
          </a:p>
        </p:txBody>
      </p:sp>
    </p:spTree>
    <p:extLst>
      <p:ext uri="{BB962C8B-B14F-4D97-AF65-F5344CB8AC3E}">
        <p14:creationId xmlns:p14="http://schemas.microsoft.com/office/powerpoint/2010/main" val="2027897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2EC-F08F-41D6-89E9-81CF3149D912}"/>
              </a:ext>
            </a:extLst>
          </p:cNvPr>
          <p:cNvSpPr>
            <a:spLocks noGrp="1"/>
          </p:cNvSpPr>
          <p:nvPr>
            <p:ph type="title"/>
          </p:nvPr>
        </p:nvSpPr>
        <p:spPr>
          <a:xfrm>
            <a:off x="225641" y="0"/>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Generate labels iteratively</a:t>
            </a:r>
          </a:p>
        </p:txBody>
      </p:sp>
      <p:pic>
        <p:nvPicPr>
          <p:cNvPr id="3" name="Picture 2">
            <a:extLst>
              <a:ext uri="{FF2B5EF4-FFF2-40B4-BE49-F238E27FC236}">
                <a16:creationId xmlns:a16="http://schemas.microsoft.com/office/drawing/2014/main" id="{93198BE8-9812-4BB4-BFC2-38915AAD9C63}"/>
              </a:ext>
            </a:extLst>
          </p:cNvPr>
          <p:cNvPicPr>
            <a:picLocks noChangeAspect="1"/>
          </p:cNvPicPr>
          <p:nvPr/>
        </p:nvPicPr>
        <p:blipFill>
          <a:blip r:embed="rId2"/>
          <a:stretch>
            <a:fillRect/>
          </a:stretch>
        </p:blipFill>
        <p:spPr>
          <a:xfrm>
            <a:off x="6461760" y="1598771"/>
            <a:ext cx="5137150" cy="3660457"/>
          </a:xfrm>
          <a:prstGeom prst="rect">
            <a:avLst/>
          </a:prstGeom>
        </p:spPr>
      </p:pic>
      <p:sp>
        <p:nvSpPr>
          <p:cNvPr id="4" name="Rectangle 3">
            <a:extLst>
              <a:ext uri="{FF2B5EF4-FFF2-40B4-BE49-F238E27FC236}">
                <a16:creationId xmlns:a16="http://schemas.microsoft.com/office/drawing/2014/main" id="{51280395-7923-46C1-83AF-8777D7C373F1}"/>
              </a:ext>
            </a:extLst>
          </p:cNvPr>
          <p:cNvSpPr/>
          <p:nvPr/>
        </p:nvSpPr>
        <p:spPr>
          <a:xfrm>
            <a:off x="355601" y="1893411"/>
            <a:ext cx="5374640" cy="2862322"/>
          </a:xfrm>
          <a:prstGeom prst="rect">
            <a:avLst/>
          </a:prstGeom>
        </p:spPr>
        <p:txBody>
          <a:bodyPr wrap="square">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Step1: Finding corresponding category for each clustering generated by LDA.</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Step2:  Regarding image patches which have similar features selected by LDA as our labels.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Step3: Adding generated labels in training set and train CNN model again. Using features extracted by new CNN model and cluster them by LDA and repeat step1 and step2.</a:t>
            </a:r>
          </a:p>
        </p:txBody>
      </p:sp>
    </p:spTree>
    <p:extLst>
      <p:ext uri="{BB962C8B-B14F-4D97-AF65-F5344CB8AC3E}">
        <p14:creationId xmlns:p14="http://schemas.microsoft.com/office/powerpoint/2010/main" val="3495344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70E50-7AAE-42FF-9C11-816880594B9A}"/>
              </a:ext>
            </a:extLst>
          </p:cNvPr>
          <p:cNvPicPr>
            <a:picLocks noChangeAspect="1"/>
          </p:cNvPicPr>
          <p:nvPr/>
        </p:nvPicPr>
        <p:blipFill>
          <a:blip r:embed="rId3"/>
          <a:stretch>
            <a:fillRect/>
          </a:stretch>
        </p:blipFill>
        <p:spPr>
          <a:xfrm>
            <a:off x="323222" y="4434578"/>
            <a:ext cx="11545555" cy="2347215"/>
          </a:xfrm>
          <a:prstGeom prst="rect">
            <a:avLst/>
          </a:prstGeom>
        </p:spPr>
      </p:pic>
      <p:sp>
        <p:nvSpPr>
          <p:cNvPr id="4" name="Rectangle 3">
            <a:extLst>
              <a:ext uri="{FF2B5EF4-FFF2-40B4-BE49-F238E27FC236}">
                <a16:creationId xmlns:a16="http://schemas.microsoft.com/office/drawing/2014/main" id="{BA403D1B-B355-41DB-B28E-A8DA0710D002}"/>
              </a:ext>
            </a:extLst>
          </p:cNvPr>
          <p:cNvSpPr/>
          <p:nvPr/>
        </p:nvSpPr>
        <p:spPr>
          <a:xfrm>
            <a:off x="310594" y="63086"/>
            <a:ext cx="2178606" cy="707886"/>
          </a:xfrm>
          <a:prstGeom prst="rect">
            <a:avLst/>
          </a:prstGeom>
        </p:spPr>
        <p:txBody>
          <a:bodyPr wrap="square">
            <a:spAutoFit/>
          </a:bodyPr>
          <a:lstStyle/>
          <a:p>
            <a:r>
              <a:rPr lang="en-US" sz="4000" b="1" dirty="0">
                <a:latin typeface="Times New Roman" panose="02020603050405020304" pitchFamily="18" charset="0"/>
                <a:cs typeface="Times New Roman" panose="02020603050405020304" pitchFamily="18" charset="0"/>
              </a:rPr>
              <a:t>Results</a:t>
            </a:r>
            <a:endParaRPr lang="en-US" sz="4000" dirty="0"/>
          </a:p>
        </p:txBody>
      </p:sp>
      <p:sp>
        <p:nvSpPr>
          <p:cNvPr id="5" name="Rectangle 4">
            <a:extLst>
              <a:ext uri="{FF2B5EF4-FFF2-40B4-BE49-F238E27FC236}">
                <a16:creationId xmlns:a16="http://schemas.microsoft.com/office/drawing/2014/main" id="{AC50F994-B53E-4B69-92F1-9CCC7ECF0121}"/>
              </a:ext>
            </a:extLst>
          </p:cNvPr>
          <p:cNvSpPr/>
          <p:nvPr/>
        </p:nvSpPr>
        <p:spPr>
          <a:xfrm>
            <a:off x="822848" y="770972"/>
            <a:ext cx="10229850" cy="3693319"/>
          </a:xfrm>
          <a:prstGeom prst="rect">
            <a:avLst/>
          </a:prstGeom>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order to quantify the clustering quality in each iteration, and we use </a:t>
            </a:r>
            <a:r>
              <a:rPr lang="en-US" dirty="0" err="1">
                <a:latin typeface="Times New Roman" panose="02020603050405020304" pitchFamily="18" charset="0"/>
                <a:cs typeface="Times New Roman" panose="02020603050405020304" pitchFamily="18" charset="0"/>
              </a:rPr>
              <a:t>renyi’s</a:t>
            </a:r>
            <a:r>
              <a:rPr lang="en-US" dirty="0">
                <a:latin typeface="Times New Roman" panose="02020603050405020304" pitchFamily="18" charset="0"/>
                <a:cs typeface="Times New Roman" panose="02020603050405020304" pitchFamily="18" charset="0"/>
              </a:rPr>
              <a:t> alpha divergence as the stop criterion to our framework, the equation is shown as follows:</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following figures show the clustering in the feature space for different iteration, different colors represent different categories. We also find that the features selected by LDA are located at the edge of the cluster, which is making sense because the points at the edge of the cluster are far away from other clusters and are more likely to belong to that cluster.</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582EBCD-FBBF-4C8A-B7AF-4F5F554980C9}"/>
              </a:ext>
            </a:extLst>
          </p:cNvPr>
          <p:cNvPicPr>
            <a:picLocks noChangeAspect="1"/>
          </p:cNvPicPr>
          <p:nvPr/>
        </p:nvPicPr>
        <p:blipFill>
          <a:blip r:embed="rId4"/>
          <a:stretch>
            <a:fillRect/>
          </a:stretch>
        </p:blipFill>
        <p:spPr>
          <a:xfrm>
            <a:off x="4178664" y="1852049"/>
            <a:ext cx="3518217" cy="1142746"/>
          </a:xfrm>
          <a:prstGeom prst="rect">
            <a:avLst/>
          </a:prstGeom>
        </p:spPr>
      </p:pic>
    </p:spTree>
    <p:extLst>
      <p:ext uri="{BB962C8B-B14F-4D97-AF65-F5344CB8AC3E}">
        <p14:creationId xmlns:p14="http://schemas.microsoft.com/office/powerpoint/2010/main" val="3197692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1629</TotalTime>
  <Words>1336</Words>
  <Application>Microsoft Office PowerPoint</Application>
  <PresentationFormat>Widescreen</PresentationFormat>
  <Paragraphs>78</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Wingdings</vt:lpstr>
      <vt:lpstr>Office Theme</vt:lpstr>
      <vt:lpstr>PowerPoint Presentation</vt:lpstr>
      <vt:lpstr>Project Background</vt:lpstr>
      <vt:lpstr>Challenges and opportunities</vt:lpstr>
      <vt:lpstr>Diagram of Framework</vt:lpstr>
      <vt:lpstr>System Overview</vt:lpstr>
      <vt:lpstr>Latent Dirichlet Allocation (LDA)</vt:lpstr>
      <vt:lpstr>Features selection and labels generation</vt:lpstr>
      <vt:lpstr>Generate labels iteratively</vt:lpstr>
      <vt:lpstr>PowerPoint Presentation</vt:lpstr>
      <vt:lpstr>Results</vt:lpstr>
      <vt:lpstr>PowerPoint Presentation</vt:lpstr>
      <vt:lpstr>Results</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Yu,Xi</dc:creator>
  <cp:lastModifiedBy>Yu,Xi</cp:lastModifiedBy>
  <cp:revision>77</cp:revision>
  <dcterms:created xsi:type="dcterms:W3CDTF">2019-07-02T17:55:13Z</dcterms:created>
  <dcterms:modified xsi:type="dcterms:W3CDTF">2020-02-03T15:38:28Z</dcterms:modified>
</cp:coreProperties>
</file>